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2" r:id="rId6"/>
    <p:sldId id="260" r:id="rId7"/>
    <p:sldId id="258" r:id="rId8"/>
    <p:sldId id="263"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7" autoAdjust="0"/>
    <p:restoredTop sz="94660"/>
  </p:normalViewPr>
  <p:slideViewPr>
    <p:cSldViewPr snapToGrid="0">
      <p:cViewPr varScale="1">
        <p:scale>
          <a:sx n="121" d="100"/>
          <a:sy n="121" d="100"/>
        </p:scale>
        <p:origin x="1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34118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3375781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1337625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115803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2979738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7F21DD76-EEB1-4DC6-BAB3-73A604A7835A}" type="datetimeFigureOut">
              <a:rPr lang="lt-LT" smtClean="0"/>
              <a:t>2023-06-19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389831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7F21DD76-EEB1-4DC6-BAB3-73A604A7835A}" type="datetimeFigureOut">
              <a:rPr lang="lt-LT" smtClean="0"/>
              <a:t>2023-06-19</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75977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7F21DD76-EEB1-4DC6-BAB3-73A604A7835A}" type="datetimeFigureOut">
              <a:rPr lang="lt-LT" smtClean="0"/>
              <a:t>2023-06-19</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225921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7F21DD76-EEB1-4DC6-BAB3-73A604A7835A}" type="datetimeFigureOut">
              <a:rPr lang="lt-LT" smtClean="0"/>
              <a:t>2023-06-19</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2418672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7F21DD76-EEB1-4DC6-BAB3-73A604A7835A}" type="datetimeFigureOut">
              <a:rPr lang="lt-LT" smtClean="0"/>
              <a:t>2023-06-19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634112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7F21DD76-EEB1-4DC6-BAB3-73A604A7835A}" type="datetimeFigureOut">
              <a:rPr lang="lt-LT" smtClean="0"/>
              <a:t>2023-06-19</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5362FB89-410C-4734-9817-7867A83446E8}" type="slidenum">
              <a:rPr lang="lt-LT" smtClean="0"/>
              <a:t>‹#›</a:t>
            </a:fld>
            <a:endParaRPr lang="lt-LT"/>
          </a:p>
        </p:txBody>
      </p:sp>
    </p:spTree>
    <p:extLst>
      <p:ext uri="{BB962C8B-B14F-4D97-AF65-F5344CB8AC3E}">
        <p14:creationId xmlns:p14="http://schemas.microsoft.com/office/powerpoint/2010/main" val="1812286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1DD76-EEB1-4DC6-BAB3-73A604A7835A}" type="datetimeFigureOut">
              <a:rPr lang="lt-LT" smtClean="0"/>
              <a:t>2023-06-19</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2FB89-410C-4734-9817-7867A83446E8}" type="slidenum">
              <a:rPr lang="lt-LT" smtClean="0"/>
              <a:t>‹#›</a:t>
            </a:fld>
            <a:endParaRPr lang="lt-LT"/>
          </a:p>
        </p:txBody>
      </p:sp>
    </p:spTree>
    <p:extLst>
      <p:ext uri="{BB962C8B-B14F-4D97-AF65-F5344CB8AC3E}">
        <p14:creationId xmlns:p14="http://schemas.microsoft.com/office/powerpoint/2010/main" val="6123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tar.lt/portal/lt/legalAct/TAR.EE3AFE320A27" TargetMode="External"/><Relationship Id="rId2" Type="http://schemas.openxmlformats.org/officeDocument/2006/relationships/hyperlink" Target="https://www.e-tar.lt/portal/lt/legalAct/5321ed508d7211e7a3c4a5eb10f04386" TargetMode="External"/><Relationship Id="rId1" Type="http://schemas.openxmlformats.org/officeDocument/2006/relationships/slideLayout" Target="../slideLayouts/slideLayout2.xml"/><Relationship Id="rId5" Type="http://schemas.openxmlformats.org/officeDocument/2006/relationships/hyperlink" Target="https://www.nsa.smm.lt/wp-content/uploads/2022/04/Aplinkrastis.pdf" TargetMode="External"/><Relationship Id="rId4" Type="http://schemas.openxmlformats.org/officeDocument/2006/relationships/hyperlink" Target="https://www.e-tar.lt/portal/lt/legalAct/TAR.2926557049F3/as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e-tar.lt/portal/lt/legalAct/TAR.EE3AFE320A27" TargetMode="External"/><Relationship Id="rId2" Type="http://schemas.openxmlformats.org/officeDocument/2006/relationships/hyperlink" Target="https://www.e-tar.lt/portal/lt/legalAct/5321ed508d7211e7a3c4a5eb10f04386" TargetMode="External"/><Relationship Id="rId1" Type="http://schemas.openxmlformats.org/officeDocument/2006/relationships/slideLayout" Target="../slideLayouts/slideLayout2.xml"/><Relationship Id="rId6" Type="http://schemas.openxmlformats.org/officeDocument/2006/relationships/hyperlink" Target="https://e-seimas.lrs.lt/portal/legalAct/lt/TAD/10626e14675511ecb2fe9975f8a9e52e/asr" TargetMode="External"/><Relationship Id="rId5" Type="http://schemas.openxmlformats.org/officeDocument/2006/relationships/hyperlink" Target="https://www.nsa.smm.lt/wp-content/uploads/2022/04/Aplinkrastis.pdf" TargetMode="External"/><Relationship Id="rId4" Type="http://schemas.openxmlformats.org/officeDocument/2006/relationships/hyperlink" Target="https://www.e-tar.lt/portal/lt/legalAct/TAR.2926557049F3/asr"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tar.lt/portal/lt/legalAct/TAR.EE3AFE320A27" TargetMode="External"/><Relationship Id="rId2" Type="http://schemas.openxmlformats.org/officeDocument/2006/relationships/hyperlink" Target="https://www.e-tar.lt/portal/lt/legalAct/5321ed508d7211e7a3c4a5eb10f04386" TargetMode="External"/><Relationship Id="rId1" Type="http://schemas.openxmlformats.org/officeDocument/2006/relationships/slideLayout" Target="../slideLayouts/slideLayout2.xml"/><Relationship Id="rId5" Type="http://schemas.openxmlformats.org/officeDocument/2006/relationships/hyperlink" Target="https://www.nsa.smm.lt/wp-content/uploads/2022/04/Aplinkrastis.pdf" TargetMode="External"/><Relationship Id="rId4" Type="http://schemas.openxmlformats.org/officeDocument/2006/relationships/hyperlink" Target="https://www.e-tar.lt/portal/lt/legalAct/TAR.2926557049F3/asr"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3.lrs.lt/pls/inter3/dokpaieska.showdoc_l?p_id=408134&amp;p_tr2=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p:txBody>
          <a:bodyPr/>
          <a:lstStyle/>
          <a:p>
            <a:r>
              <a:rPr lang="lt-LT" dirty="0" smtClean="0">
                <a:latin typeface="Times New Roman" panose="02020603050405020304" pitchFamily="18" charset="0"/>
                <a:cs typeface="Times New Roman" panose="02020603050405020304" pitchFamily="18" charset="0"/>
              </a:rPr>
              <a:t>AKTUALU</a:t>
            </a:r>
            <a:endParaRPr lang="lt-LT" dirty="0">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p:txBody>
          <a:bodyPr>
            <a:normAutofit/>
          </a:bodyPr>
          <a:lstStyle/>
          <a:p>
            <a:pPr algn="r"/>
            <a:r>
              <a:rPr lang="lt-LT" sz="2000" dirty="0" smtClean="0">
                <a:latin typeface="Times New Roman" panose="02020603050405020304" pitchFamily="18" charset="0"/>
                <a:cs typeface="Times New Roman" panose="02020603050405020304" pitchFamily="18" charset="0"/>
              </a:rPr>
              <a:t>Gita </a:t>
            </a:r>
            <a:r>
              <a:rPr lang="lt-LT" sz="2000" dirty="0" err="1" smtClean="0">
                <a:latin typeface="Times New Roman" panose="02020603050405020304" pitchFamily="18" charset="0"/>
                <a:cs typeface="Times New Roman" panose="02020603050405020304" pitchFamily="18" charset="0"/>
              </a:rPr>
              <a:t>Žukovskienė</a:t>
            </a:r>
            <a:endParaRPr lang="lt-L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1542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200" b="1" dirty="0" smtClean="0">
                <a:latin typeface="Times New Roman" panose="02020603050405020304" pitchFamily="18" charset="0"/>
                <a:cs typeface="Times New Roman" panose="02020603050405020304" pitchFamily="18" charset="0"/>
              </a:rPr>
              <a:t>IKIMOKYKLINIS UGDYMAS</a:t>
            </a:r>
            <a:endParaRPr lang="lt-LT" sz="32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pPr>
              <a:lnSpc>
                <a:spcPct val="100000"/>
              </a:lnSpc>
            </a:pPr>
            <a:r>
              <a:rPr lang="lt-LT" sz="1600" dirty="0">
                <a:latin typeface="Times New Roman" panose="02020603050405020304" pitchFamily="18" charset="0"/>
                <a:cs typeface="Times New Roman" panose="02020603050405020304" pitchFamily="18" charset="0"/>
              </a:rPr>
              <a:t>Vaikams nuo gimimo iki 18 metų ir asmenims, turintiems didelių ar labai didelių specialiųjų ugdymosi poreikių iki 21 metų, ir jų tėvams (globėjams, rūpintojams) gali būti koordinuotai teikiama švietimo pagalba, socialinės ir sveikatos priežiūros paslaugos, vadovaujantis </a:t>
            </a:r>
            <a:r>
              <a:rPr lang="lt-LT" sz="1600" b="1" dirty="0" smtClean="0">
                <a:latin typeface="Times New Roman" panose="02020603050405020304" pitchFamily="18" charset="0"/>
                <a:cs typeface="Times New Roman" panose="02020603050405020304" pitchFamily="18" charset="0"/>
              </a:rPr>
              <a:t>Koordinuotai </a:t>
            </a:r>
            <a:r>
              <a:rPr lang="lt-LT" sz="1600" b="1" dirty="0">
                <a:latin typeface="Times New Roman" panose="02020603050405020304" pitchFamily="18" charset="0"/>
                <a:cs typeface="Times New Roman" panose="02020603050405020304" pitchFamily="18" charset="0"/>
              </a:rPr>
              <a:t>teikiamų švietimo pagalbos, socialinių ir sveikatos priežiūros </a:t>
            </a:r>
            <a:r>
              <a:rPr lang="lt-LT" sz="1600" b="1" dirty="0" smtClean="0">
                <a:latin typeface="Times New Roman" panose="02020603050405020304" pitchFamily="18" charset="0"/>
                <a:cs typeface="Times New Roman" panose="02020603050405020304" pitchFamily="18" charset="0"/>
              </a:rPr>
              <a:t>paslaugų </a:t>
            </a:r>
            <a:r>
              <a:rPr lang="lt-LT" sz="1600" b="1" dirty="0">
                <a:latin typeface="Times New Roman" panose="02020603050405020304" pitchFamily="18" charset="0"/>
                <a:cs typeface="Times New Roman" panose="02020603050405020304" pitchFamily="18" charset="0"/>
              </a:rPr>
              <a:t>tvarkos </a:t>
            </a:r>
            <a:r>
              <a:rPr lang="lt-LT" sz="1600" b="1" dirty="0" smtClean="0">
                <a:latin typeface="Times New Roman" panose="02020603050405020304" pitchFamily="18" charset="0"/>
                <a:cs typeface="Times New Roman" panose="02020603050405020304" pitchFamily="18" charset="0"/>
              </a:rPr>
              <a:t>aprašas: </a:t>
            </a:r>
            <a:r>
              <a:rPr lang="lt-LT" sz="1600" b="1" dirty="0" smtClean="0">
                <a:latin typeface="Times New Roman" panose="02020603050405020304" pitchFamily="18" charset="0"/>
                <a:cs typeface="Times New Roman" panose="02020603050405020304" pitchFamily="18" charset="0"/>
                <a:hlinkClick r:id="rId2"/>
              </a:rPr>
              <a:t>https://</a:t>
            </a:r>
            <a:r>
              <a:rPr lang="lt-LT" sz="1600" b="1" dirty="0" smtClean="0">
                <a:latin typeface="Times New Roman" panose="02020603050405020304" pitchFamily="18" charset="0"/>
                <a:cs typeface="Times New Roman" panose="02020603050405020304" pitchFamily="18" charset="0"/>
                <a:hlinkClick r:id="rId2"/>
              </a:rPr>
              <a:t>www.e-tar.lt/portal/lt/legalAct/5321ed508d7211e7a3c4a5eb10f04386</a:t>
            </a:r>
            <a:endParaRPr lang="lt-LT" sz="1600" b="1" dirty="0" smtClean="0">
              <a:latin typeface="Times New Roman" panose="02020603050405020304" pitchFamily="18" charset="0"/>
              <a:cs typeface="Times New Roman" panose="02020603050405020304" pitchFamily="18" charset="0"/>
            </a:endParaRPr>
          </a:p>
          <a:p>
            <a:r>
              <a:rPr lang="lt-LT" sz="1600" dirty="0">
                <a:latin typeface="Times New Roman" panose="02020603050405020304" pitchFamily="18" charset="0"/>
                <a:cs typeface="Times New Roman" panose="02020603050405020304" pitchFamily="18" charset="0"/>
              </a:rPr>
              <a:t>Siekiant didinti specialiųjų ugdymosi poreikių turinčio mokinio ugdymosi veiksmingumą, mokykla (mokyklos savininko leidimu) gali steigti mokytojo padėjėjo etatą, vadovaudamasi  </a:t>
            </a:r>
            <a:r>
              <a:rPr lang="lt-LT" sz="1600" b="1" dirty="0" smtClean="0">
                <a:latin typeface="Times New Roman" panose="02020603050405020304" pitchFamily="18" charset="0"/>
                <a:cs typeface="Times New Roman" panose="02020603050405020304" pitchFamily="18" charset="0"/>
              </a:rPr>
              <a:t>Specialiosios </a:t>
            </a:r>
            <a:r>
              <a:rPr lang="lt-LT" sz="1600" b="1" dirty="0">
                <a:latin typeface="Times New Roman" panose="02020603050405020304" pitchFamily="18" charset="0"/>
                <a:cs typeface="Times New Roman" panose="02020603050405020304" pitchFamily="18" charset="0"/>
              </a:rPr>
              <a:t>pagalbos teikimo mokyklose (išskyrus aukštąsias mokyklas) tvarkos </a:t>
            </a:r>
            <a:r>
              <a:rPr lang="lt-LT" sz="1600" b="1" dirty="0" smtClean="0">
                <a:latin typeface="Times New Roman" panose="02020603050405020304" pitchFamily="18" charset="0"/>
                <a:cs typeface="Times New Roman" panose="02020603050405020304" pitchFamily="18" charset="0"/>
              </a:rPr>
              <a:t>aprašas</a:t>
            </a:r>
            <a:r>
              <a:rPr lang="lt-LT" sz="1600" dirty="0" smtClean="0">
                <a:latin typeface="Times New Roman" panose="02020603050405020304" pitchFamily="18" charset="0"/>
                <a:cs typeface="Times New Roman" panose="02020603050405020304" pitchFamily="18" charset="0"/>
              </a:rPr>
              <a:t>: </a:t>
            </a:r>
            <a:r>
              <a:rPr lang="lt-LT" sz="1600" b="1" dirty="0" smtClean="0">
                <a:latin typeface="Times New Roman" panose="02020603050405020304" pitchFamily="18" charset="0"/>
                <a:cs typeface="Times New Roman" panose="02020603050405020304" pitchFamily="18" charset="0"/>
                <a:hlinkClick r:id="rId3"/>
              </a:rPr>
              <a:t>https://www.e-tar.lt/portal/lt/legalAct/TAR.EE3AFE320A27</a:t>
            </a:r>
            <a:endParaRPr lang="lt-LT" sz="1600" b="1" dirty="0" smtClean="0">
              <a:latin typeface="Times New Roman" panose="02020603050405020304" pitchFamily="18" charset="0"/>
              <a:cs typeface="Times New Roman" panose="02020603050405020304" pitchFamily="18" charset="0"/>
            </a:endParaRPr>
          </a:p>
          <a:p>
            <a:r>
              <a:rPr lang="lt-LT" sz="1600" dirty="0">
                <a:latin typeface="Times New Roman" panose="02020603050405020304" pitchFamily="18" charset="0"/>
                <a:cs typeface="Times New Roman" panose="02020603050405020304" pitchFamily="18" charset="0"/>
              </a:rPr>
              <a:t>Kokiam vaikų skaičiui gali teikti pagalbą vienu etatu dirbantis logopedas, specialusis pedagogas </a:t>
            </a:r>
            <a:r>
              <a:rPr lang="lt-LT" sz="1600" dirty="0" err="1">
                <a:latin typeface="Times New Roman" panose="02020603050405020304" pitchFamily="18" charset="0"/>
                <a:cs typeface="Times New Roman" panose="02020603050405020304" pitchFamily="18" charset="0"/>
              </a:rPr>
              <a:t>tiflopedagogas</a:t>
            </a:r>
            <a:r>
              <a:rPr lang="lt-LT" sz="1600" dirty="0">
                <a:latin typeface="Times New Roman" panose="02020603050405020304" pitchFamily="18" charset="0"/>
                <a:cs typeface="Times New Roman" panose="02020603050405020304" pitchFamily="18" charset="0"/>
              </a:rPr>
              <a:t> ar surdopedagogas</a:t>
            </a:r>
            <a:r>
              <a:rPr lang="lt-LT" sz="1600" dirty="0" smtClean="0">
                <a:latin typeface="Times New Roman" panose="02020603050405020304" pitchFamily="18" charset="0"/>
                <a:cs typeface="Times New Roman" panose="02020603050405020304" pitchFamily="18" charset="0"/>
              </a:rPr>
              <a:t>? </a:t>
            </a:r>
            <a:r>
              <a:rPr lang="lt-LT" sz="1600" dirty="0">
                <a:latin typeface="Times New Roman" panose="02020603050405020304" pitchFamily="18" charset="0"/>
                <a:cs typeface="Times New Roman" panose="02020603050405020304" pitchFamily="18" charset="0"/>
              </a:rPr>
              <a:t>S</a:t>
            </a:r>
            <a:r>
              <a:rPr lang="lt-LT" sz="1600" dirty="0" smtClean="0">
                <a:latin typeface="Times New Roman" panose="02020603050405020304" pitchFamily="18" charset="0"/>
                <a:cs typeface="Times New Roman" panose="02020603050405020304" pitchFamily="18" charset="0"/>
              </a:rPr>
              <a:t>pecialiosios </a:t>
            </a:r>
            <a:r>
              <a:rPr lang="lt-LT" sz="1600" dirty="0">
                <a:latin typeface="Times New Roman" panose="02020603050405020304" pitchFamily="18" charset="0"/>
                <a:cs typeface="Times New Roman" panose="02020603050405020304" pitchFamily="18" charset="0"/>
              </a:rPr>
              <a:t>pedagoginės pagalbos teikėjus ir gavėjus bei pagalbos </a:t>
            </a:r>
            <a:r>
              <a:rPr lang="lt-LT" sz="1600" dirty="0" smtClean="0">
                <a:latin typeface="Times New Roman" panose="02020603050405020304" pitchFamily="18" charset="0"/>
                <a:cs typeface="Times New Roman" panose="02020603050405020304" pitchFamily="18" charset="0"/>
              </a:rPr>
              <a:t>organizavimą reglamentuoja </a:t>
            </a:r>
            <a:r>
              <a:rPr lang="lt-LT" sz="1600" b="1" dirty="0" smtClean="0">
                <a:latin typeface="Times New Roman" panose="02020603050405020304" pitchFamily="18" charset="0"/>
                <a:cs typeface="Times New Roman" panose="02020603050405020304" pitchFamily="18" charset="0"/>
              </a:rPr>
              <a:t>Specialiosios </a:t>
            </a:r>
            <a:r>
              <a:rPr lang="lt-LT" sz="1600" b="1" dirty="0">
                <a:latin typeface="Times New Roman" panose="02020603050405020304" pitchFamily="18" charset="0"/>
                <a:cs typeface="Times New Roman" panose="02020603050405020304" pitchFamily="18" charset="0"/>
              </a:rPr>
              <a:t>pedagoginės pagalbos asmeniui iki 21 metų teikimo ir kvalifikacinių reikalavimų nustatymo šios pagalbos teikėjams tvarkos </a:t>
            </a:r>
            <a:r>
              <a:rPr lang="lt-LT" sz="1600" b="1" dirty="0" smtClean="0">
                <a:latin typeface="Times New Roman" panose="02020603050405020304" pitchFamily="18" charset="0"/>
                <a:cs typeface="Times New Roman" panose="02020603050405020304" pitchFamily="18" charset="0"/>
              </a:rPr>
              <a:t>aprašas: </a:t>
            </a:r>
            <a:r>
              <a:rPr lang="lt-LT" sz="1600" b="1" dirty="0" smtClean="0">
                <a:latin typeface="Times New Roman" panose="02020603050405020304" pitchFamily="18" charset="0"/>
                <a:cs typeface="Times New Roman" panose="02020603050405020304" pitchFamily="18" charset="0"/>
                <a:hlinkClick r:id="rId4"/>
              </a:rPr>
              <a:t>https://</a:t>
            </a:r>
            <a:r>
              <a:rPr lang="lt-LT" sz="1600" b="1" dirty="0" smtClean="0">
                <a:latin typeface="Times New Roman" panose="02020603050405020304" pitchFamily="18" charset="0"/>
                <a:cs typeface="Times New Roman" panose="02020603050405020304" pitchFamily="18" charset="0"/>
                <a:hlinkClick r:id="rId4"/>
              </a:rPr>
              <a:t>www.e-tar.lt/portal/lt/legalAct/TAR.2926557049F3/asr</a:t>
            </a:r>
            <a:endParaRPr lang="lt-LT" sz="1600" b="1" dirty="0" smtClean="0">
              <a:latin typeface="Times New Roman" panose="02020603050405020304" pitchFamily="18" charset="0"/>
              <a:cs typeface="Times New Roman" panose="02020603050405020304" pitchFamily="18" charset="0"/>
            </a:endParaRPr>
          </a:p>
          <a:p>
            <a:r>
              <a:rPr lang="lt-LT" sz="1600" dirty="0" smtClean="0">
                <a:latin typeface="Times New Roman" panose="02020603050405020304" pitchFamily="18" charset="0"/>
                <a:cs typeface="Times New Roman" panose="02020603050405020304" pitchFamily="18" charset="0"/>
              </a:rPr>
              <a:t>Kaip teikiama pagalba vaikams iš Ukrainos? </a:t>
            </a:r>
            <a:r>
              <a:rPr lang="lt-LT" sz="1600" dirty="0" smtClean="0">
                <a:latin typeface="Times New Roman" panose="02020603050405020304" pitchFamily="18" charset="0"/>
                <a:cs typeface="Times New Roman" panose="02020603050405020304" pitchFamily="18" charset="0"/>
              </a:rPr>
              <a:t>Vadovautis: </a:t>
            </a:r>
            <a:r>
              <a:rPr lang="lt-LT" sz="1600" b="1" dirty="0" smtClean="0">
                <a:latin typeface="Times New Roman" panose="02020603050405020304" pitchFamily="18" charset="0"/>
                <a:cs typeface="Times New Roman" panose="02020603050405020304" pitchFamily="18" charset="0"/>
              </a:rPr>
              <a:t>Švietimo pagalba karo pabėgėliams iš Ukrainos: </a:t>
            </a:r>
            <a:r>
              <a:rPr lang="lt-LT" sz="1600" b="1" dirty="0" smtClean="0">
                <a:latin typeface="Times New Roman" panose="02020603050405020304" pitchFamily="18" charset="0"/>
                <a:cs typeface="Times New Roman" panose="02020603050405020304" pitchFamily="18" charset="0"/>
                <a:hlinkClick r:id="rId5"/>
              </a:rPr>
              <a:t>https</a:t>
            </a:r>
            <a:r>
              <a:rPr lang="lt-LT" sz="1600" b="1" dirty="0" smtClean="0">
                <a:latin typeface="Times New Roman" panose="02020603050405020304" pitchFamily="18" charset="0"/>
                <a:cs typeface="Times New Roman" panose="02020603050405020304" pitchFamily="18" charset="0"/>
                <a:hlinkClick r:id="rId5"/>
              </a:rPr>
              <a:t>://</a:t>
            </a:r>
            <a:r>
              <a:rPr lang="lt-LT" sz="1600" b="1" dirty="0" smtClean="0">
                <a:latin typeface="Times New Roman" panose="02020603050405020304" pitchFamily="18" charset="0"/>
                <a:cs typeface="Times New Roman" panose="02020603050405020304" pitchFamily="18" charset="0"/>
                <a:hlinkClick r:id="rId5"/>
              </a:rPr>
              <a:t>www.nsa.smm.lt/wp-content/uploads/2022/04/Aplinkrastis.pdf</a:t>
            </a:r>
            <a:endParaRPr lang="lt-LT" sz="1600" b="1" dirty="0" smtClean="0">
              <a:latin typeface="Times New Roman" panose="02020603050405020304" pitchFamily="18" charset="0"/>
              <a:cs typeface="Times New Roman" panose="02020603050405020304" pitchFamily="18" charset="0"/>
            </a:endParaRPr>
          </a:p>
          <a:p>
            <a:pPr marL="0" indent="0">
              <a:buNone/>
            </a:pPr>
            <a:endParaRPr lang="lt-LT" sz="2400" b="1" dirty="0" smtClean="0">
              <a:latin typeface="Times New Roman" panose="02020603050405020304" pitchFamily="18" charset="0"/>
              <a:cs typeface="Times New Roman" panose="02020603050405020304" pitchFamily="18" charset="0"/>
            </a:endParaRPr>
          </a:p>
          <a:p>
            <a:pPr marL="0" indent="0">
              <a:buNone/>
            </a:pPr>
            <a:endParaRPr lang="lt-LT" sz="2400" dirty="0" smtClean="0">
              <a:latin typeface="Times New Roman" panose="02020603050405020304" pitchFamily="18" charset="0"/>
              <a:cs typeface="Times New Roman" panose="02020603050405020304" pitchFamily="18" charset="0"/>
            </a:endParaRPr>
          </a:p>
          <a:p>
            <a:pPr marL="0" indent="0">
              <a:buNone/>
            </a:pP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2417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a:latin typeface="Times New Roman" panose="02020603050405020304" pitchFamily="18" charset="0"/>
                <a:cs typeface="Times New Roman" panose="02020603050405020304" pitchFamily="18" charset="0"/>
              </a:rPr>
              <a:t>IKIMOKYKLINIS UGDYMAS</a:t>
            </a:r>
            <a:endParaRPr lang="lt-LT" sz="3600"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2400" dirty="0" smtClean="0">
                <a:latin typeface="Times New Roman" panose="02020603050405020304" pitchFamily="18" charset="0"/>
                <a:cs typeface="Times New Roman" panose="02020603050405020304" pitchFamily="18" charset="0"/>
              </a:rPr>
              <a:t>Kad kiltų kuo mažiau nesutarimų su tėveliais reikėtų:</a:t>
            </a:r>
          </a:p>
          <a:p>
            <a:pPr marL="0" indent="0">
              <a:buNone/>
            </a:pPr>
            <a:r>
              <a:rPr lang="lt-LT" sz="2400" dirty="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 tėvų susirinkimų metu pristatyti grupės taisykles, </a:t>
            </a:r>
            <a:endParaRPr lang="lt-LT" sz="2400" dirty="0">
              <a:latin typeface="Times New Roman" panose="02020603050405020304" pitchFamily="18" charset="0"/>
              <a:cs typeface="Times New Roman" panose="02020603050405020304" pitchFamily="18" charset="0"/>
            </a:endParaRPr>
          </a:p>
          <a:p>
            <a:pPr marL="0" indent="0">
              <a:buNone/>
            </a:pPr>
            <a:r>
              <a:rPr lang="lt-LT" sz="2400" dirty="0" smtClean="0">
                <a:latin typeface="Times New Roman" panose="02020603050405020304" pitchFamily="18" charset="0"/>
                <a:cs typeface="Times New Roman" panose="02020603050405020304" pitchFamily="18" charset="0"/>
              </a:rPr>
              <a:t>	- taisykles aptarti su grupės vaikais,</a:t>
            </a:r>
          </a:p>
          <a:p>
            <a:pPr marL="0" indent="0">
              <a:buNone/>
            </a:pPr>
            <a:r>
              <a:rPr lang="lt-LT" sz="2400" dirty="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 taisyklės turi būti suprantamos to amžiaus vaikams. </a:t>
            </a:r>
            <a:endParaRPr lang="lt-LT" sz="2400" dirty="0">
              <a:latin typeface="Times New Roman" panose="02020603050405020304" pitchFamily="18" charset="0"/>
              <a:cs typeface="Times New Roman" panose="02020603050405020304" pitchFamily="18" charset="0"/>
            </a:endParaRPr>
          </a:p>
          <a:p>
            <a:r>
              <a:rPr lang="lt-LT" sz="2400" dirty="0" smtClean="0">
                <a:latin typeface="Times New Roman" panose="02020603050405020304" pitchFamily="18" charset="0"/>
                <a:cs typeface="Times New Roman" panose="02020603050405020304" pitchFamily="18" charset="0"/>
              </a:rPr>
              <a:t>Grupės mokytojos taiko tas pačias taisykles, darbo metodai gali skirtis.</a:t>
            </a:r>
            <a:endParaRPr lang="lt-LT" sz="2400" dirty="0" smtClean="0">
              <a:latin typeface="Times New Roman" panose="02020603050405020304" pitchFamily="18" charset="0"/>
              <a:cs typeface="Times New Roman" panose="02020603050405020304" pitchFamily="18" charset="0"/>
            </a:endParaRPr>
          </a:p>
          <a:p>
            <a:r>
              <a:rPr lang="lt-LT" sz="2400" dirty="0" smtClean="0">
                <a:latin typeface="Times New Roman" panose="02020603050405020304" pitchFamily="18" charset="0"/>
                <a:cs typeface="Times New Roman" panose="02020603050405020304" pitchFamily="18" charset="0"/>
              </a:rPr>
              <a:t>Ikimokyklinio ugdymo mokytojo </a:t>
            </a:r>
            <a:r>
              <a:rPr lang="lt-LT" sz="2400" dirty="0" smtClean="0">
                <a:latin typeface="Times New Roman" panose="02020603050405020304" pitchFamily="18" charset="0"/>
                <a:cs typeface="Times New Roman" panose="02020603050405020304" pitchFamily="18" charset="0"/>
              </a:rPr>
              <a:t>padėjėjai (</a:t>
            </a:r>
            <a:r>
              <a:rPr lang="lt-LT" sz="2400" dirty="0" err="1" smtClean="0">
                <a:latin typeface="Times New Roman" panose="02020603050405020304" pitchFamily="18" charset="0"/>
                <a:cs typeface="Times New Roman" panose="02020603050405020304" pitchFamily="18" charset="0"/>
              </a:rPr>
              <a:t>šeimininkutės</a:t>
            </a:r>
            <a:r>
              <a:rPr lang="lt-LT" sz="2400" dirty="0" smtClean="0">
                <a:latin typeface="Times New Roman" panose="02020603050405020304" pitchFamily="18" charset="0"/>
                <a:cs typeface="Times New Roman" panose="02020603050405020304" pitchFamily="18" charset="0"/>
              </a:rPr>
              <a:t>) neturėtų vieni likti su specialiųjų ugdymosi poreikių turinčiu vaiku.</a:t>
            </a:r>
            <a:endParaRPr lang="lt-LT"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093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PRIEŠMOKYKLINIS UGDYMAS</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Autofit/>
          </a:bodyPr>
          <a:lstStyle/>
          <a:p>
            <a:pPr>
              <a:lnSpc>
                <a:spcPct val="100000"/>
              </a:lnSpc>
            </a:pPr>
            <a:r>
              <a:rPr lang="lt-LT" sz="1600" dirty="0">
                <a:latin typeface="Times New Roman" panose="02020603050405020304" pitchFamily="18" charset="0"/>
                <a:cs typeface="Times New Roman" panose="02020603050405020304" pitchFamily="18" charset="0"/>
              </a:rPr>
              <a:t>Vaikams nuo gimimo iki 18 metų ir asmenims, turintiems didelių ar labai didelių specialiųjų ugdymosi poreikių iki 21 metų, ir jų tėvams (globėjams, rūpintojams) gali būti koordinuotai teikiama švietimo pagalba, socialinės ir sveikatos priežiūros paslaugos, vadovaujantis </a:t>
            </a:r>
            <a:r>
              <a:rPr lang="lt-LT" sz="1600" b="1" dirty="0">
                <a:latin typeface="Times New Roman" panose="02020603050405020304" pitchFamily="18" charset="0"/>
                <a:cs typeface="Times New Roman" panose="02020603050405020304" pitchFamily="18" charset="0"/>
              </a:rPr>
              <a:t>Koordinuotai teikiamų švietimo pagalbos, socialinių ir sveikatos priežiūros paslaugų tvarkos aprašas: </a:t>
            </a:r>
            <a:r>
              <a:rPr lang="lt-LT" sz="1600" b="1" dirty="0">
                <a:latin typeface="Times New Roman" panose="02020603050405020304" pitchFamily="18" charset="0"/>
                <a:cs typeface="Times New Roman" panose="02020603050405020304" pitchFamily="18" charset="0"/>
                <a:hlinkClick r:id="rId2"/>
              </a:rPr>
              <a:t>https://www.e-tar.lt/portal/lt/legalAct/5321ed508d7211e7a3c4a5eb10f04386</a:t>
            </a:r>
            <a:endParaRPr lang="lt-LT" sz="1600" b="1" dirty="0">
              <a:latin typeface="Times New Roman" panose="02020603050405020304" pitchFamily="18" charset="0"/>
              <a:cs typeface="Times New Roman" panose="02020603050405020304" pitchFamily="18" charset="0"/>
            </a:endParaRPr>
          </a:p>
          <a:p>
            <a:r>
              <a:rPr lang="lt-LT" sz="1600" dirty="0">
                <a:latin typeface="Times New Roman" panose="02020603050405020304" pitchFamily="18" charset="0"/>
                <a:cs typeface="Times New Roman" panose="02020603050405020304" pitchFamily="18" charset="0"/>
              </a:rPr>
              <a:t>Siekiant didinti specialiųjų ugdymosi poreikių turinčio mokinio ugdymosi veiksmingumą, mokykla (mokyklos savininko leidimu) gali steigti mokytojo padėjėjo etatą, vadovaudamasi  </a:t>
            </a:r>
            <a:r>
              <a:rPr lang="lt-LT" sz="1600" b="1" dirty="0">
                <a:latin typeface="Times New Roman" panose="02020603050405020304" pitchFamily="18" charset="0"/>
                <a:cs typeface="Times New Roman" panose="02020603050405020304" pitchFamily="18" charset="0"/>
              </a:rPr>
              <a:t>Specialiosios pagalbos teikimo mokyklose (išskyrus aukštąsias mokyklas) tvarkos aprašas</a:t>
            </a:r>
            <a:r>
              <a:rPr lang="lt-LT" sz="1600" dirty="0">
                <a:latin typeface="Times New Roman" panose="02020603050405020304" pitchFamily="18" charset="0"/>
                <a:cs typeface="Times New Roman" panose="02020603050405020304" pitchFamily="18" charset="0"/>
              </a:rPr>
              <a:t>: </a:t>
            </a:r>
            <a:r>
              <a:rPr lang="lt-LT" sz="1600" b="1" dirty="0">
                <a:latin typeface="Times New Roman" panose="02020603050405020304" pitchFamily="18" charset="0"/>
                <a:cs typeface="Times New Roman" panose="02020603050405020304" pitchFamily="18" charset="0"/>
                <a:hlinkClick r:id="rId3"/>
              </a:rPr>
              <a:t>https://www.e-tar.lt/portal/lt/legalAct/TAR.EE3AFE320A27</a:t>
            </a:r>
            <a:endParaRPr lang="lt-LT" sz="1600" b="1" dirty="0">
              <a:latin typeface="Times New Roman" panose="02020603050405020304" pitchFamily="18" charset="0"/>
              <a:cs typeface="Times New Roman" panose="02020603050405020304" pitchFamily="18" charset="0"/>
            </a:endParaRPr>
          </a:p>
          <a:p>
            <a:r>
              <a:rPr lang="lt-LT" sz="1600" dirty="0">
                <a:latin typeface="Times New Roman" panose="02020603050405020304" pitchFamily="18" charset="0"/>
                <a:cs typeface="Times New Roman" panose="02020603050405020304" pitchFamily="18" charset="0"/>
              </a:rPr>
              <a:t>Kokiam vaikų skaičiui gali teikti pagalbą vienu etatu dirbantis logopedas, specialusis pedagogas </a:t>
            </a:r>
            <a:r>
              <a:rPr lang="lt-LT" sz="1600" dirty="0" err="1">
                <a:latin typeface="Times New Roman" panose="02020603050405020304" pitchFamily="18" charset="0"/>
                <a:cs typeface="Times New Roman" panose="02020603050405020304" pitchFamily="18" charset="0"/>
              </a:rPr>
              <a:t>tiflopedagogas</a:t>
            </a:r>
            <a:r>
              <a:rPr lang="lt-LT" sz="1600" dirty="0">
                <a:latin typeface="Times New Roman" panose="02020603050405020304" pitchFamily="18" charset="0"/>
                <a:cs typeface="Times New Roman" panose="02020603050405020304" pitchFamily="18" charset="0"/>
              </a:rPr>
              <a:t> ar surdopedagogas? Specialiosios pedagoginės pagalbos teikėjus ir gavėjus bei pagalbos organizavimą reglamentuoja </a:t>
            </a:r>
            <a:r>
              <a:rPr lang="lt-LT" sz="1600" b="1" dirty="0">
                <a:latin typeface="Times New Roman" panose="02020603050405020304" pitchFamily="18" charset="0"/>
                <a:cs typeface="Times New Roman" panose="02020603050405020304" pitchFamily="18" charset="0"/>
              </a:rPr>
              <a:t>Specialiosios pedagoginės pagalbos asmeniui iki 21 metų teikimo ir kvalifikacinių reikalavimų nustatymo šios pagalbos teikėjams tvarkos aprašas: </a:t>
            </a:r>
            <a:r>
              <a:rPr lang="lt-LT" sz="1600" b="1" dirty="0">
                <a:latin typeface="Times New Roman" panose="02020603050405020304" pitchFamily="18" charset="0"/>
                <a:cs typeface="Times New Roman" panose="02020603050405020304" pitchFamily="18" charset="0"/>
                <a:hlinkClick r:id="rId4"/>
              </a:rPr>
              <a:t>https://www.e-tar.lt/portal/lt/legalAct/TAR.2926557049F3/asr</a:t>
            </a:r>
            <a:endParaRPr lang="lt-LT" sz="1600" b="1" dirty="0">
              <a:latin typeface="Times New Roman" panose="02020603050405020304" pitchFamily="18" charset="0"/>
              <a:cs typeface="Times New Roman" panose="02020603050405020304" pitchFamily="18" charset="0"/>
            </a:endParaRPr>
          </a:p>
          <a:p>
            <a:r>
              <a:rPr lang="lt-LT" sz="1600" dirty="0">
                <a:latin typeface="Times New Roman" panose="02020603050405020304" pitchFamily="18" charset="0"/>
                <a:cs typeface="Times New Roman" panose="02020603050405020304" pitchFamily="18" charset="0"/>
              </a:rPr>
              <a:t>Kaip teikiama pagalba vaikams iš Ukrainos? Vadovautis: </a:t>
            </a:r>
            <a:r>
              <a:rPr lang="lt-LT" sz="1600" b="1" dirty="0">
                <a:latin typeface="Times New Roman" panose="02020603050405020304" pitchFamily="18" charset="0"/>
                <a:cs typeface="Times New Roman" panose="02020603050405020304" pitchFamily="18" charset="0"/>
              </a:rPr>
              <a:t>Švietimo pagalba karo pabėgėliams iš Ukrainos: </a:t>
            </a:r>
            <a:r>
              <a:rPr lang="lt-LT" sz="1600" b="1" dirty="0">
                <a:latin typeface="Times New Roman" panose="02020603050405020304" pitchFamily="18" charset="0"/>
                <a:cs typeface="Times New Roman" panose="02020603050405020304" pitchFamily="18" charset="0"/>
                <a:hlinkClick r:id="rId5"/>
              </a:rPr>
              <a:t>https://www.nsa.smm.lt/wp-content/uploads/2022/04/Aplinkrastis.pdf</a:t>
            </a:r>
            <a:endParaRPr lang="lt-LT" sz="1600" b="1" dirty="0">
              <a:latin typeface="Times New Roman" panose="02020603050405020304" pitchFamily="18" charset="0"/>
              <a:cs typeface="Times New Roman" panose="02020603050405020304" pitchFamily="18" charset="0"/>
            </a:endParaRPr>
          </a:p>
          <a:p>
            <a:r>
              <a:rPr lang="lt-LT" sz="1600" dirty="0" smtClean="0">
                <a:latin typeface="Times New Roman" panose="02020603050405020304" pitchFamily="18" charset="0"/>
                <a:cs typeface="Times New Roman" panose="02020603050405020304" pitchFamily="18" charset="0"/>
              </a:rPr>
              <a:t>Priešmokyklinį </a:t>
            </a:r>
            <a:r>
              <a:rPr lang="lt-LT" sz="1600" dirty="0" smtClean="0">
                <a:latin typeface="Times New Roman" panose="02020603050405020304" pitchFamily="18" charset="0"/>
                <a:cs typeface="Times New Roman" panose="02020603050405020304" pitchFamily="18" charset="0"/>
              </a:rPr>
              <a:t>ugdymą galima pradėti, kai vaikui sueina 5 metai. </a:t>
            </a:r>
            <a:r>
              <a:rPr lang="lt-LT" sz="1600" dirty="0" smtClean="0">
                <a:latin typeface="Times New Roman" panose="02020603050405020304" pitchFamily="18" charset="0"/>
                <a:cs typeface="Times New Roman" panose="02020603050405020304" pitchFamily="18" charset="0"/>
              </a:rPr>
              <a:t>Vadovautis  </a:t>
            </a:r>
            <a:r>
              <a:rPr lang="lt-LT" sz="1600" b="1" dirty="0" smtClean="0">
                <a:latin typeface="Times New Roman" panose="02020603050405020304" pitchFamily="18" charset="0"/>
                <a:cs typeface="Times New Roman" panose="02020603050405020304" pitchFamily="18" charset="0"/>
              </a:rPr>
              <a:t>Vaiko ugdymo ir ugdymosi poreikių, pažangos įvertinimo aprašu: </a:t>
            </a:r>
            <a:r>
              <a:rPr lang="lt-LT" sz="1600" b="1" dirty="0" smtClean="0">
                <a:latin typeface="Times New Roman" panose="02020603050405020304" pitchFamily="18" charset="0"/>
                <a:cs typeface="Times New Roman" panose="02020603050405020304" pitchFamily="18" charset="0"/>
                <a:hlinkClick r:id="rId6"/>
              </a:rPr>
              <a:t>https</a:t>
            </a:r>
            <a:r>
              <a:rPr lang="lt-LT" sz="1600" b="1" dirty="0" smtClean="0">
                <a:latin typeface="Times New Roman" panose="02020603050405020304" pitchFamily="18" charset="0"/>
                <a:cs typeface="Times New Roman" panose="02020603050405020304" pitchFamily="18" charset="0"/>
                <a:hlinkClick r:id="rId6"/>
              </a:rPr>
              <a:t>://</a:t>
            </a:r>
            <a:r>
              <a:rPr lang="lt-LT" sz="1600" b="1" dirty="0" smtClean="0">
                <a:latin typeface="Times New Roman" panose="02020603050405020304" pitchFamily="18" charset="0"/>
                <a:cs typeface="Times New Roman" panose="02020603050405020304" pitchFamily="18" charset="0"/>
                <a:hlinkClick r:id="rId6"/>
              </a:rPr>
              <a:t>e-seimas.lrs.lt/portal/legalAct/lt/TAD/10626e14675511ecb2fe9975f8a9e52e/asr</a:t>
            </a:r>
          </a:p>
          <a:p>
            <a:pPr marL="0" indent="0">
              <a:buNone/>
            </a:pPr>
            <a:r>
              <a:rPr lang="lt-LT" sz="1600" b="1" dirty="0" smtClean="0">
                <a:latin typeface="Times New Roman" panose="02020603050405020304" pitchFamily="18" charset="0"/>
                <a:cs typeface="Times New Roman" panose="02020603050405020304" pitchFamily="18" charset="0"/>
              </a:rPr>
              <a:t> </a:t>
            </a:r>
            <a:endParaRPr lang="lt-LT"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2490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PRIEŠMOKYKLINIS UGDYMAS</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a:bodyPr>
          <a:lstStyle/>
          <a:p>
            <a:r>
              <a:rPr lang="lt-LT" sz="2400" dirty="0" smtClean="0">
                <a:latin typeface="Times New Roman" panose="02020603050405020304" pitchFamily="18" charset="0"/>
                <a:cs typeface="Times New Roman" panose="02020603050405020304" pitchFamily="18" charset="0"/>
              </a:rPr>
              <a:t>Dažniausiai tėvai Jūsų įstaigos darbuotojų į Tarnybą nukreipiami šiais klausimais:</a:t>
            </a:r>
          </a:p>
          <a:p>
            <a:pPr marL="0" indent="0">
              <a:buNone/>
            </a:pPr>
            <a:r>
              <a:rPr lang="lt-LT" sz="2400" dirty="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 kada galima kartoti priešmokyklinį ugdymą?</a:t>
            </a:r>
          </a:p>
          <a:p>
            <a:pPr marL="0" indent="0">
              <a:buNone/>
            </a:pPr>
            <a:r>
              <a:rPr lang="lt-LT" sz="2400" dirty="0">
                <a:latin typeface="Times New Roman" panose="02020603050405020304" pitchFamily="18" charset="0"/>
                <a:cs typeface="Times New Roman" panose="02020603050405020304" pitchFamily="18" charset="0"/>
              </a:rPr>
              <a:t>	</a:t>
            </a:r>
            <a:r>
              <a:rPr lang="lt-LT" sz="2400" dirty="0" smtClean="0">
                <a:latin typeface="Times New Roman" panose="02020603050405020304" pitchFamily="18" charset="0"/>
                <a:cs typeface="Times New Roman" panose="02020603050405020304" pitchFamily="18" charset="0"/>
              </a:rPr>
              <a:t>- dėl įvertinimo ar gali kartoti priešmokyklinį ugdymą. </a:t>
            </a:r>
          </a:p>
          <a:p>
            <a:pPr marL="0" indent="0">
              <a:buNone/>
            </a:pPr>
            <a:r>
              <a:rPr lang="lt-LT" sz="2400" dirty="0" smtClean="0">
                <a:latin typeface="Times New Roman" panose="02020603050405020304" pitchFamily="18" charset="0"/>
                <a:cs typeface="Times New Roman" panose="02020603050405020304" pitchFamily="18" charset="0"/>
              </a:rPr>
              <a:t>Pagal nurodytą dokumentą atsakymus į šiuos klausimus turėtų pateikti įstaigos atstovas (direktorius, pavaduotojas, galbūt mokytojas). Mes atsakome, bet tėvai gavę atsakymą grįžta į įstaigą. </a:t>
            </a:r>
            <a:endParaRPr lang="lt-L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14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BENDRASIS UGDYMAS</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fontScale="85000" lnSpcReduction="20000"/>
          </a:bodyPr>
          <a:lstStyle/>
          <a:p>
            <a:pPr>
              <a:lnSpc>
                <a:spcPct val="100000"/>
              </a:lnSpc>
            </a:pPr>
            <a:r>
              <a:rPr lang="lt-LT" sz="2400" dirty="0">
                <a:latin typeface="Times New Roman" panose="02020603050405020304" pitchFamily="18" charset="0"/>
                <a:cs typeface="Times New Roman" panose="02020603050405020304" pitchFamily="18" charset="0"/>
              </a:rPr>
              <a:t>Vaikams nuo gimimo iki 18 metų ir asmenims, turintiems didelių ar labai didelių specialiųjų ugdymosi poreikių iki 21 metų, ir jų tėvams (globėjams, rūpintojams) gali būti koordinuotai teikiama švietimo pagalba, socialinės ir sveikatos priežiūros paslaugos, vadovaujantis </a:t>
            </a:r>
            <a:r>
              <a:rPr lang="lt-LT" sz="2400" b="1" dirty="0">
                <a:latin typeface="Times New Roman" panose="02020603050405020304" pitchFamily="18" charset="0"/>
                <a:cs typeface="Times New Roman" panose="02020603050405020304" pitchFamily="18" charset="0"/>
              </a:rPr>
              <a:t>Koordinuotai teikiamų švietimo pagalbos, socialinių ir sveikatos priežiūros paslaugų tvarkos aprašas: </a:t>
            </a:r>
            <a:r>
              <a:rPr lang="lt-LT" sz="2400" b="1" dirty="0">
                <a:latin typeface="Times New Roman" panose="02020603050405020304" pitchFamily="18" charset="0"/>
                <a:cs typeface="Times New Roman" panose="02020603050405020304" pitchFamily="18" charset="0"/>
                <a:hlinkClick r:id="rId2"/>
              </a:rPr>
              <a:t>https://www.e-tar.lt/portal/lt/legalAct/5321ed508d7211e7a3c4a5eb10f04386</a:t>
            </a:r>
            <a:endParaRPr lang="lt-LT" sz="2400" b="1" dirty="0">
              <a:latin typeface="Times New Roman" panose="02020603050405020304" pitchFamily="18" charset="0"/>
              <a:cs typeface="Times New Roman" panose="02020603050405020304" pitchFamily="18" charset="0"/>
            </a:endParaRPr>
          </a:p>
          <a:p>
            <a:r>
              <a:rPr lang="lt-LT" sz="2400" dirty="0">
                <a:latin typeface="Times New Roman" panose="02020603050405020304" pitchFamily="18" charset="0"/>
                <a:cs typeface="Times New Roman" panose="02020603050405020304" pitchFamily="18" charset="0"/>
              </a:rPr>
              <a:t>Siekiant didinti specialiųjų ugdymosi poreikių turinčio mokinio ugdymosi veiksmingumą, mokykla (mokyklos savininko leidimu) gali steigti mokytojo padėjėjo etatą, vadovaudamasi  </a:t>
            </a:r>
            <a:r>
              <a:rPr lang="lt-LT" sz="2400" b="1" dirty="0">
                <a:latin typeface="Times New Roman" panose="02020603050405020304" pitchFamily="18" charset="0"/>
                <a:cs typeface="Times New Roman" panose="02020603050405020304" pitchFamily="18" charset="0"/>
              </a:rPr>
              <a:t>Specialiosios pagalbos teikimo mokyklose (išskyrus aukštąsias mokyklas) tvarkos aprašas</a:t>
            </a:r>
            <a:r>
              <a:rPr lang="lt-LT" sz="2400" dirty="0">
                <a:latin typeface="Times New Roman" panose="02020603050405020304" pitchFamily="18" charset="0"/>
                <a:cs typeface="Times New Roman" panose="02020603050405020304" pitchFamily="18" charset="0"/>
              </a:rPr>
              <a:t>: </a:t>
            </a:r>
            <a:r>
              <a:rPr lang="lt-LT" sz="2400" b="1" dirty="0">
                <a:latin typeface="Times New Roman" panose="02020603050405020304" pitchFamily="18" charset="0"/>
                <a:cs typeface="Times New Roman" panose="02020603050405020304" pitchFamily="18" charset="0"/>
                <a:hlinkClick r:id="rId3"/>
              </a:rPr>
              <a:t>https://www.e-tar.lt/portal/lt/legalAct/TAR.EE3AFE320A27</a:t>
            </a:r>
            <a:endParaRPr lang="lt-LT" sz="2400" b="1" dirty="0">
              <a:latin typeface="Times New Roman" panose="02020603050405020304" pitchFamily="18" charset="0"/>
              <a:cs typeface="Times New Roman" panose="02020603050405020304" pitchFamily="18" charset="0"/>
            </a:endParaRPr>
          </a:p>
          <a:p>
            <a:r>
              <a:rPr lang="lt-LT" sz="2400" dirty="0">
                <a:latin typeface="Times New Roman" panose="02020603050405020304" pitchFamily="18" charset="0"/>
                <a:cs typeface="Times New Roman" panose="02020603050405020304" pitchFamily="18" charset="0"/>
              </a:rPr>
              <a:t>Kokiam vaikų skaičiui gali teikti pagalbą vienu etatu dirbantis logopedas, specialusis pedagogas </a:t>
            </a:r>
            <a:r>
              <a:rPr lang="lt-LT" sz="2400" dirty="0" err="1">
                <a:latin typeface="Times New Roman" panose="02020603050405020304" pitchFamily="18" charset="0"/>
                <a:cs typeface="Times New Roman" panose="02020603050405020304" pitchFamily="18" charset="0"/>
              </a:rPr>
              <a:t>tiflopedagogas</a:t>
            </a:r>
            <a:r>
              <a:rPr lang="lt-LT" sz="2400" dirty="0">
                <a:latin typeface="Times New Roman" panose="02020603050405020304" pitchFamily="18" charset="0"/>
                <a:cs typeface="Times New Roman" panose="02020603050405020304" pitchFamily="18" charset="0"/>
              </a:rPr>
              <a:t> ar surdopedagogas? Specialiosios pedagoginės pagalbos teikėjus ir gavėjus bei pagalbos organizavimą reglamentuoja </a:t>
            </a:r>
            <a:r>
              <a:rPr lang="lt-LT" sz="2400" b="1" dirty="0">
                <a:latin typeface="Times New Roman" panose="02020603050405020304" pitchFamily="18" charset="0"/>
                <a:cs typeface="Times New Roman" panose="02020603050405020304" pitchFamily="18" charset="0"/>
              </a:rPr>
              <a:t>Specialiosios pedagoginės pagalbos asmeniui iki 21 metų teikimo ir kvalifikacinių reikalavimų nustatymo šios pagalbos teikėjams tvarkos aprašas: </a:t>
            </a:r>
            <a:r>
              <a:rPr lang="lt-LT" sz="2400" b="1" dirty="0">
                <a:latin typeface="Times New Roman" panose="02020603050405020304" pitchFamily="18" charset="0"/>
                <a:cs typeface="Times New Roman" panose="02020603050405020304" pitchFamily="18" charset="0"/>
                <a:hlinkClick r:id="rId4"/>
              </a:rPr>
              <a:t>https://www.e-tar.lt/portal/lt/legalAct/TAR.2926557049F3/asr</a:t>
            </a:r>
            <a:endParaRPr lang="lt-LT" sz="2400" b="1" dirty="0">
              <a:latin typeface="Times New Roman" panose="02020603050405020304" pitchFamily="18" charset="0"/>
              <a:cs typeface="Times New Roman" panose="02020603050405020304" pitchFamily="18" charset="0"/>
            </a:endParaRPr>
          </a:p>
          <a:p>
            <a:r>
              <a:rPr lang="lt-LT" sz="2400" dirty="0">
                <a:latin typeface="Times New Roman" panose="02020603050405020304" pitchFamily="18" charset="0"/>
                <a:cs typeface="Times New Roman" panose="02020603050405020304" pitchFamily="18" charset="0"/>
              </a:rPr>
              <a:t>Kaip teikiama pagalba vaikams iš Ukrainos? Vadovautis: </a:t>
            </a:r>
            <a:r>
              <a:rPr lang="lt-LT" sz="2400" b="1" dirty="0">
                <a:latin typeface="Times New Roman" panose="02020603050405020304" pitchFamily="18" charset="0"/>
                <a:cs typeface="Times New Roman" panose="02020603050405020304" pitchFamily="18" charset="0"/>
              </a:rPr>
              <a:t>Švietimo pagalba karo pabėgėliams iš Ukrainos: </a:t>
            </a:r>
            <a:r>
              <a:rPr lang="lt-LT" sz="2400" b="1" dirty="0">
                <a:latin typeface="Times New Roman" panose="02020603050405020304" pitchFamily="18" charset="0"/>
                <a:cs typeface="Times New Roman" panose="02020603050405020304" pitchFamily="18" charset="0"/>
                <a:hlinkClick r:id="rId5"/>
              </a:rPr>
              <a:t>https://www.nsa.smm.lt/wp-content/uploads/2022/04/Aplinkrastis.pdf</a:t>
            </a:r>
            <a:endParaRPr lang="lt-LT" sz="2400" b="1" dirty="0">
              <a:latin typeface="Times New Roman" panose="02020603050405020304" pitchFamily="18" charset="0"/>
              <a:cs typeface="Times New Roman" panose="02020603050405020304" pitchFamily="18" charset="0"/>
            </a:endParaRPr>
          </a:p>
          <a:p>
            <a:endParaRPr lang="lt-LT" sz="2400" b="1" dirty="0">
              <a:latin typeface="Times New Roman" panose="02020603050405020304" pitchFamily="18" charset="0"/>
              <a:cs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2069866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600" b="1" dirty="0" smtClean="0">
                <a:latin typeface="Times New Roman" panose="02020603050405020304" pitchFamily="18" charset="0"/>
                <a:cs typeface="Times New Roman" panose="02020603050405020304" pitchFamily="18" charset="0"/>
              </a:rPr>
              <a:t>LABAI </a:t>
            </a:r>
            <a:r>
              <a:rPr lang="lt-LT" sz="3600" b="1" dirty="0" smtClean="0">
                <a:latin typeface="Times New Roman" panose="02020603050405020304" pitchFamily="18" charset="0"/>
                <a:cs typeface="Times New Roman" panose="02020603050405020304" pitchFamily="18" charset="0"/>
              </a:rPr>
              <a:t>SVARBU VISIEMS</a:t>
            </a:r>
            <a:endParaRPr lang="lt-LT" sz="36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p:txBody>
          <a:bodyPr>
            <a:normAutofit fontScale="25000" lnSpcReduction="20000"/>
          </a:bodyPr>
          <a:lstStyle/>
          <a:p>
            <a:r>
              <a:rPr lang="lt-LT" sz="6400" b="1" dirty="0" smtClean="0">
                <a:latin typeface="Times New Roman" panose="02020603050405020304" pitchFamily="18" charset="0"/>
                <a:cs typeface="Times New Roman" panose="02020603050405020304" pitchFamily="18" charset="0"/>
              </a:rPr>
              <a:t>Švietimo pagalba specialiųjų ugdymosi poreikių turintiems mokiniams:</a:t>
            </a:r>
          </a:p>
          <a:p>
            <a:pPr marL="0" indent="0">
              <a:buNone/>
            </a:pPr>
            <a:r>
              <a:rPr lang="lt-LT" sz="6400" b="1" dirty="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pirmiausia teikia mokytojas, remdamasis mokykloje susitarta tvarka,</a:t>
            </a:r>
          </a:p>
          <a:p>
            <a:pPr marL="0" indent="0">
              <a:buNone/>
            </a:pPr>
            <a:r>
              <a:rPr lang="lt-LT" sz="6400" b="1" dirty="0">
                <a:latin typeface="Times New Roman" panose="02020603050405020304" pitchFamily="18" charset="0"/>
                <a:cs typeface="Times New Roman" panose="02020603050405020304" pitchFamily="18" charset="0"/>
              </a:rPr>
              <a:t>	</a:t>
            </a:r>
            <a:r>
              <a:rPr lang="lt-LT" sz="6400" b="1" dirty="0" smtClean="0">
                <a:latin typeface="Times New Roman" panose="02020603050405020304" pitchFamily="18" charset="0"/>
                <a:cs typeface="Times New Roman" panose="02020603050405020304" pitchFamily="18" charset="0"/>
              </a:rPr>
              <a:t>- </a:t>
            </a:r>
            <a:r>
              <a:rPr lang="lt-LT" sz="6400" dirty="0">
                <a:latin typeface="Times New Roman" panose="02020603050405020304" pitchFamily="18" charset="0"/>
                <a:cs typeface="Times New Roman" panose="02020603050405020304" pitchFamily="18" charset="0"/>
              </a:rPr>
              <a:t>k</a:t>
            </a:r>
            <a:r>
              <a:rPr lang="lt-LT" sz="6400" dirty="0" smtClean="0">
                <a:latin typeface="Times New Roman" panose="02020603050405020304" pitchFamily="18" charset="0"/>
                <a:cs typeface="Times New Roman" panose="02020603050405020304" pitchFamily="18" charset="0"/>
              </a:rPr>
              <a:t>ai </a:t>
            </a:r>
            <a:r>
              <a:rPr lang="lt-LT" sz="6400" dirty="0">
                <a:latin typeface="Times New Roman" panose="02020603050405020304" pitchFamily="18" charset="0"/>
                <a:cs typeface="Times New Roman" panose="02020603050405020304" pitchFamily="18" charset="0"/>
              </a:rPr>
              <a:t>mokytojo pagalbos nepakanka, mokinio mokymosi pasiekimai žemesni nei bendraamžių, mokytojas kreipiasi į mokyklos vaiko gerovės </a:t>
            </a:r>
            <a:r>
              <a:rPr lang="lt-LT" sz="6400" dirty="0" smtClean="0">
                <a:latin typeface="Times New Roman" panose="02020603050405020304" pitchFamily="18" charset="0"/>
                <a:cs typeface="Times New Roman" panose="02020603050405020304" pitchFamily="18" charset="0"/>
              </a:rPr>
              <a:t>komisiją - Mokiniui </a:t>
            </a:r>
            <a:r>
              <a:rPr lang="lt-LT" sz="6400" dirty="0">
                <a:latin typeface="Times New Roman" panose="02020603050405020304" pitchFamily="18" charset="0"/>
                <a:cs typeface="Times New Roman" panose="02020603050405020304" pitchFamily="18" charset="0"/>
              </a:rPr>
              <a:t>švietimo pagalba skiriama vadovaujantis </a:t>
            </a:r>
            <a:r>
              <a:rPr lang="lt-LT" sz="6400" b="1" dirty="0">
                <a:latin typeface="Times New Roman" panose="02020603050405020304" pitchFamily="18" charset="0"/>
                <a:cs typeface="Times New Roman" panose="02020603050405020304" pitchFamily="18" charset="0"/>
                <a:hlinkClick r:id="rId2"/>
              </a:rPr>
              <a:t>Mokinio specialiųjų ugdymosi poreikių (išskyrus atsirandančius dėl išskirtinių gabumų) pedagoginiu, psichologiniu, medicininiu ir socialiniu pedagoginiu aspektais įvertinimo ir specialiojo ugdymosi skyrimo tvarkos </a:t>
            </a:r>
            <a:r>
              <a:rPr lang="lt-LT" sz="6400" b="1" dirty="0" smtClean="0">
                <a:latin typeface="Times New Roman" panose="02020603050405020304" pitchFamily="18" charset="0"/>
                <a:cs typeface="Times New Roman" panose="02020603050405020304" pitchFamily="18" charset="0"/>
                <a:hlinkClick r:id="rId2"/>
              </a:rPr>
              <a:t>aprašu</a:t>
            </a:r>
            <a:r>
              <a:rPr lang="lt-LT" sz="6400" b="1" dirty="0" smtClean="0">
                <a:latin typeface="Times New Roman" panose="02020603050405020304" pitchFamily="18" charset="0"/>
                <a:cs typeface="Times New Roman" panose="02020603050405020304" pitchFamily="18" charset="0"/>
              </a:rPr>
              <a:t>.</a:t>
            </a:r>
          </a:p>
          <a:p>
            <a:r>
              <a:rPr lang="lt-LT" sz="6400" dirty="0" smtClean="0">
                <a:latin typeface="Times New Roman" panose="02020603050405020304" pitchFamily="18" charset="0"/>
                <a:cs typeface="Times New Roman" panose="02020603050405020304" pitchFamily="18" charset="0"/>
              </a:rPr>
              <a:t>Į Tarnybą dėl įvertinimo kreiptis:</a:t>
            </a:r>
            <a:endParaRPr lang="lt-LT" sz="6400" dirty="0">
              <a:latin typeface="Times New Roman" panose="02020603050405020304" pitchFamily="18" charset="0"/>
              <a:cs typeface="Times New Roman" panose="02020603050405020304" pitchFamily="18" charset="0"/>
            </a:endParaRPr>
          </a:p>
          <a:p>
            <a:pPr marL="0" indent="0">
              <a:buNone/>
            </a:pPr>
            <a:r>
              <a:rPr lang="lt-LT" sz="6400" dirty="0" smtClean="0">
                <a:latin typeface="Times New Roman" panose="02020603050405020304" pitchFamily="18" charset="0"/>
                <a:cs typeface="Times New Roman" panose="02020603050405020304" pitchFamily="18" charset="0"/>
              </a:rPr>
              <a:t>	- jei </a:t>
            </a:r>
            <a:r>
              <a:rPr lang="lt-LT" sz="6400" dirty="0">
                <a:latin typeface="Times New Roman" panose="02020603050405020304" pitchFamily="18" charset="0"/>
                <a:cs typeface="Times New Roman" panose="02020603050405020304" pitchFamily="18" charset="0"/>
              </a:rPr>
              <a:t>mokiniui tikslinga pritaikyti ikimokyklinio ugdymo, priešmokyklinio ugdymo bendrąją programą ar bendrojo ugdymo bendrąsias programas, taip pat skirti specialųjį ugdymą, mokyklos vaiko gerovės komisija (tėvams sutikus</a:t>
            </a:r>
            <a:r>
              <a:rPr lang="lt-LT" sz="6400" dirty="0" smtClean="0">
                <a:latin typeface="Times New Roman" panose="02020603050405020304" pitchFamily="18" charset="0"/>
                <a:cs typeface="Times New Roman" panose="02020603050405020304" pitchFamily="18" charset="0"/>
              </a:rPr>
              <a:t>),</a:t>
            </a:r>
          </a:p>
          <a:p>
            <a:pPr marL="0" indent="0">
              <a:buNone/>
            </a:pPr>
            <a:r>
              <a:rPr lang="lt-LT" sz="6400" dirty="0">
                <a:latin typeface="Times New Roman" panose="02020603050405020304" pitchFamily="18" charset="0"/>
                <a:cs typeface="Times New Roman" panose="02020603050405020304" pitchFamily="18" charset="0"/>
              </a:rPr>
              <a:t>	</a:t>
            </a:r>
            <a:r>
              <a:rPr lang="lt-LT" sz="6400" dirty="0" smtClean="0">
                <a:latin typeface="Times New Roman" panose="02020603050405020304" pitchFamily="18" charset="0"/>
                <a:cs typeface="Times New Roman" panose="02020603050405020304" pitchFamily="18" charset="0"/>
              </a:rPr>
              <a:t>- svarbu žinoti, kad ugdymo programą Tarnyba gali pritaikyti, kai akademinis atsilikimas yra 1 m.</a:t>
            </a:r>
            <a:endParaRPr lang="lt-LT" sz="6400" dirty="0">
              <a:latin typeface="Times New Roman" panose="02020603050405020304" pitchFamily="18" charset="0"/>
              <a:cs typeface="Times New Roman" panose="02020603050405020304" pitchFamily="18" charset="0"/>
            </a:endParaRPr>
          </a:p>
          <a:p>
            <a:r>
              <a:rPr lang="lt-LT" sz="6400" b="1" dirty="0" smtClean="0">
                <a:latin typeface="Times New Roman" panose="02020603050405020304" pitchFamily="18" charset="0"/>
                <a:cs typeface="Times New Roman" panose="02020603050405020304" pitchFamily="18" charset="0"/>
              </a:rPr>
              <a:t>Jei </a:t>
            </a:r>
            <a:r>
              <a:rPr lang="lt-LT" sz="6400" b="1" dirty="0" smtClean="0">
                <a:latin typeface="Times New Roman" panose="02020603050405020304" pitchFamily="18" charset="0"/>
                <a:cs typeface="Times New Roman" panose="02020603050405020304" pitchFamily="18" charset="0"/>
              </a:rPr>
              <a:t>vaikas turi specialiuosius ugdymosi poreikius:</a:t>
            </a:r>
          </a:p>
          <a:p>
            <a:pPr marL="0" indent="0">
              <a:buNone/>
            </a:pPr>
            <a:r>
              <a:rPr lang="lt-LT" sz="6400" dirty="0" smtClean="0">
                <a:latin typeface="Times New Roman" panose="02020603050405020304" pitchFamily="18" charset="0"/>
                <a:cs typeface="Times New Roman" panose="02020603050405020304" pitchFamily="18" charset="0"/>
              </a:rPr>
              <a:t>- peržiūrėti dokumentus – </a:t>
            </a:r>
            <a:r>
              <a:rPr lang="lt-LT" sz="6400" dirty="0" smtClean="0">
                <a:latin typeface="Times New Roman" panose="02020603050405020304" pitchFamily="18" charset="0"/>
                <a:cs typeface="Times New Roman" panose="02020603050405020304" pitchFamily="18" charset="0"/>
              </a:rPr>
              <a:t>paaiškinti tėvams </a:t>
            </a:r>
            <a:r>
              <a:rPr lang="lt-LT" sz="6400" dirty="0" smtClean="0">
                <a:latin typeface="Times New Roman" panose="02020603050405020304" pitchFamily="18" charset="0"/>
                <a:cs typeface="Times New Roman" panose="02020603050405020304" pitchFamily="18" charset="0"/>
              </a:rPr>
              <a:t>kokią pagalbą galite teikti kokios negalite. Kokios galimybės ateityje jas teikti.</a:t>
            </a:r>
          </a:p>
          <a:p>
            <a:r>
              <a:rPr lang="lt-LT" sz="6400" dirty="0" smtClean="0">
                <a:latin typeface="Times New Roman" panose="02020603050405020304" pitchFamily="18" charset="0"/>
                <a:cs typeface="Times New Roman" panose="02020603050405020304" pitchFamily="18" charset="0"/>
              </a:rPr>
              <a:t>Mokyklos </a:t>
            </a:r>
            <a:r>
              <a:rPr lang="lt-LT" sz="6400" dirty="0" smtClean="0">
                <a:latin typeface="Times New Roman" panose="02020603050405020304" pitchFamily="18" charset="0"/>
                <a:cs typeface="Times New Roman" panose="02020603050405020304" pitchFamily="18" charset="0"/>
              </a:rPr>
              <a:t>VGK- </a:t>
            </a:r>
            <a:r>
              <a:rPr lang="lt-LT" sz="6400" dirty="0" smtClean="0">
                <a:latin typeface="Times New Roman" panose="02020603050405020304" pitchFamily="18" charset="0"/>
                <a:cs typeface="Times New Roman" panose="02020603050405020304" pitchFamily="18" charset="0"/>
              </a:rPr>
              <a:t>posėdis prieš </a:t>
            </a:r>
            <a:r>
              <a:rPr lang="lt-LT" sz="6400" dirty="0" smtClean="0">
                <a:latin typeface="Times New Roman" panose="02020603050405020304" pitchFamily="18" charset="0"/>
                <a:cs typeface="Times New Roman" panose="02020603050405020304" pitchFamily="18" charset="0"/>
              </a:rPr>
              <a:t>rekomendaciją kreiptis į Tarnybą </a:t>
            </a:r>
            <a:r>
              <a:rPr lang="lt-LT" sz="6400" dirty="0" smtClean="0">
                <a:latin typeface="Times New Roman" panose="02020603050405020304" pitchFamily="18" charset="0"/>
                <a:cs typeface="Times New Roman" panose="02020603050405020304" pitchFamily="18" charset="0"/>
              </a:rPr>
              <a:t>ir po </a:t>
            </a:r>
            <a:r>
              <a:rPr lang="lt-LT" sz="6400" dirty="0" smtClean="0">
                <a:latin typeface="Times New Roman" panose="02020603050405020304" pitchFamily="18" charset="0"/>
                <a:cs typeface="Times New Roman" panose="02020603050405020304" pitchFamily="18" charset="0"/>
              </a:rPr>
              <a:t>įvertinimo (Tai daryti būtina. Taip išvengsime nesutarimų su tėvais).</a:t>
            </a:r>
          </a:p>
          <a:p>
            <a:r>
              <a:rPr lang="lt-LT" sz="6400" dirty="0" smtClean="0">
                <a:latin typeface="Times New Roman" panose="02020603050405020304" pitchFamily="18" charset="0"/>
                <a:cs typeface="Times New Roman" panose="02020603050405020304" pitchFamily="18" charset="0"/>
              </a:rPr>
              <a:t>Mokiniai grįžę iš užsienio. Nereikia vertintis Tarnyboje. Jei mokiniui labai nesiseks vertintis praėjus pusmečiui. Mokinio ugdymą organizuoti vadovaujantis Ugdymo planu.</a:t>
            </a:r>
            <a:endParaRPr lang="lt-LT" dirty="0" smtClean="0">
              <a:latin typeface="Times New Roman" panose="02020603050405020304" pitchFamily="18" charset="0"/>
              <a:cs typeface="Times New Roman" panose="02020603050405020304" pitchFamily="18" charset="0"/>
            </a:endParaRPr>
          </a:p>
          <a:p>
            <a:pPr>
              <a:buFontTx/>
              <a:buChar char="-"/>
            </a:pPr>
            <a:endParaRPr lang="lt-LT" dirty="0" smtClean="0">
              <a:latin typeface="Times New Roman" panose="02020603050405020304" pitchFamily="18" charset="0"/>
              <a:cs typeface="Times New Roman" panose="02020603050405020304" pitchFamily="18" charset="0"/>
            </a:endParaRPr>
          </a:p>
          <a:p>
            <a:pPr marL="0" indent="0">
              <a:buNone/>
            </a:pPr>
            <a:r>
              <a:rPr lang="lt-LT"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052368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200" b="1" dirty="0" smtClean="0">
                <a:latin typeface="Times New Roman" panose="02020603050405020304" pitchFamily="18" charset="0"/>
                <a:cs typeface="Times New Roman" panose="02020603050405020304" pitchFamily="18" charset="0"/>
              </a:rPr>
              <a:t>KONFLIKTINES SITUACIJAS GALĖTŲ SUMAŽINTI</a:t>
            </a:r>
            <a:endParaRPr lang="lt-LT" sz="3200" b="1" dirty="0">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0034" y="1825624"/>
            <a:ext cx="10683766" cy="4559409"/>
          </a:xfrm>
        </p:spPr>
        <p:txBody>
          <a:bodyPr>
            <a:noAutofit/>
          </a:bodyPr>
          <a:lstStyle/>
          <a:p>
            <a:pPr>
              <a:lnSpc>
                <a:spcPct val="100000"/>
              </a:lnSpc>
            </a:pPr>
            <a:r>
              <a:rPr lang="lt-LT" sz="1600" dirty="0">
                <a:latin typeface="Times New Roman" panose="02020603050405020304" pitchFamily="18" charset="0"/>
                <a:cs typeface="Times New Roman" panose="02020603050405020304" pitchFamily="18" charset="0"/>
              </a:rPr>
              <a:t>Labai didelį bendruomenės nepasitenkinimą sukelia </a:t>
            </a:r>
            <a:r>
              <a:rPr lang="lt-LT" sz="1600" b="1" dirty="0">
                <a:latin typeface="Times New Roman" panose="02020603050405020304" pitchFamily="18" charset="0"/>
                <a:cs typeface="Times New Roman" panose="02020603050405020304" pitchFamily="18" charset="0"/>
              </a:rPr>
              <a:t>netikėtumo faktorius. </a:t>
            </a:r>
            <a:r>
              <a:rPr lang="lt-LT" sz="1600" dirty="0" smtClean="0">
                <a:latin typeface="Times New Roman" panose="02020603050405020304" pitchFamily="18" charset="0"/>
                <a:cs typeface="Times New Roman" panose="02020603050405020304" pitchFamily="18" charset="0"/>
              </a:rPr>
              <a:t>Siūlome</a:t>
            </a:r>
            <a:r>
              <a:rPr lang="lt-LT" sz="1600" dirty="0">
                <a:latin typeface="Times New Roman" panose="02020603050405020304" pitchFamily="18" charset="0"/>
                <a:cs typeface="Times New Roman" panose="02020603050405020304" pitchFamily="18" charset="0"/>
              </a:rPr>
              <a:t>:</a:t>
            </a:r>
          </a:p>
          <a:p>
            <a:pPr lvl="0">
              <a:lnSpc>
                <a:spcPct val="100000"/>
              </a:lnSpc>
            </a:pPr>
            <a:r>
              <a:rPr lang="lt-LT" sz="1600" b="1" dirty="0">
                <a:latin typeface="Times New Roman" panose="02020603050405020304" pitchFamily="18" charset="0"/>
                <a:cs typeface="Times New Roman" panose="02020603050405020304" pitchFamily="18" charset="0"/>
              </a:rPr>
              <a:t>Administracija (direktorius) su VGK iš anksto pasiruošia kaip informuos mokyklos bendruomenę</a:t>
            </a:r>
            <a:r>
              <a:rPr lang="lt-LT" sz="1600" dirty="0">
                <a:latin typeface="Times New Roman" panose="02020603050405020304" pitchFamily="18" charset="0"/>
                <a:cs typeface="Times New Roman" panose="02020603050405020304" pitchFamily="18" charset="0"/>
              </a:rPr>
              <a:t> - mokytojus, mokinius, tėvus ir kitus darbuotojus - kas yra </a:t>
            </a:r>
            <a:r>
              <a:rPr lang="lt-LT" sz="1600" dirty="0" err="1">
                <a:latin typeface="Times New Roman" panose="02020603050405020304" pitchFamily="18" charset="0"/>
                <a:cs typeface="Times New Roman" panose="02020603050405020304" pitchFamily="18" charset="0"/>
              </a:rPr>
              <a:t>įtraukusis</a:t>
            </a:r>
            <a:r>
              <a:rPr lang="lt-LT" sz="1600" dirty="0">
                <a:latin typeface="Times New Roman" panose="02020603050405020304" pitchFamily="18" charset="0"/>
                <a:cs typeface="Times New Roman" panose="02020603050405020304" pitchFamily="18" charset="0"/>
              </a:rPr>
              <a:t> ugdymas ir, kad mokykla yra įpareigota vykdyti LR švietimo įstatymo  5 str. 5 d., 14 str. 7 d., 30 str. (neužtenka pateikti informaciją per elektroninį dienyną. Gali būti bendri tėvų susirinkimai. Kiek kartų vyksta, tiek kartų pradėti nuo veiklos, kokią vykdo mokykla, tame tarpe ir apie </a:t>
            </a:r>
            <a:r>
              <a:rPr lang="lt-LT" sz="1600" dirty="0" err="1">
                <a:latin typeface="Times New Roman" panose="02020603050405020304" pitchFamily="18" charset="0"/>
                <a:cs typeface="Times New Roman" panose="02020603050405020304" pitchFamily="18" charset="0"/>
              </a:rPr>
              <a:t>įtraukųjį</a:t>
            </a:r>
            <a:r>
              <a:rPr lang="lt-LT" sz="1600" dirty="0">
                <a:latin typeface="Times New Roman" panose="02020603050405020304" pitchFamily="18" charset="0"/>
                <a:cs typeface="Times New Roman" panose="02020603050405020304" pitchFamily="18" charset="0"/>
              </a:rPr>
              <a:t> ugdymą. Gali būti klasės tėvų susirinkimai ir pan. Tokius susirinkimus reikėtų padaryti ir su pagalbiniu mokyklos personalu.).</a:t>
            </a:r>
          </a:p>
          <a:p>
            <a:pPr lvl="0"/>
            <a:r>
              <a:rPr lang="lt-LT" sz="1600" b="1" dirty="0" smtClean="0">
                <a:latin typeface="Times New Roman" panose="02020603050405020304" pitchFamily="18" charset="0"/>
                <a:cs typeface="Times New Roman" panose="02020603050405020304" pitchFamily="18" charset="0"/>
              </a:rPr>
              <a:t>Numatyti</a:t>
            </a:r>
            <a:r>
              <a:rPr lang="lt-LT" sz="1600" b="1" dirty="0">
                <a:latin typeface="Times New Roman" panose="02020603050405020304" pitchFamily="18" charset="0"/>
                <a:cs typeface="Times New Roman" panose="02020603050405020304" pitchFamily="18" charset="0"/>
              </a:rPr>
              <a:t>, kaip ir kas tėvams teiks informaciją apie tai kas vyksta konkrečioje klasėje  -</a:t>
            </a:r>
            <a:r>
              <a:rPr lang="lt-LT" sz="1600" dirty="0">
                <a:latin typeface="Times New Roman" panose="02020603050405020304" pitchFamily="18" charset="0"/>
                <a:cs typeface="Times New Roman" panose="02020603050405020304" pitchFamily="18" charset="0"/>
              </a:rPr>
              <a:t> svarbu, kad informacija būtų pateikta taip, kad nekiltų klausimų, kas kontroliuoja situaciją ir, kad  problema (sunkumas) sprendžiama.</a:t>
            </a:r>
          </a:p>
          <a:p>
            <a:pPr lvl="0"/>
            <a:r>
              <a:rPr lang="lt-LT" sz="1600" b="1" dirty="0">
                <a:latin typeface="Times New Roman" panose="02020603050405020304" pitchFamily="18" charset="0"/>
                <a:cs typeface="Times New Roman" panose="02020603050405020304" pitchFamily="18" charset="0"/>
              </a:rPr>
              <a:t>Mokytojų pa(</a:t>
            </a:r>
            <a:r>
              <a:rPr lang="lt-LT" sz="1600" b="1" dirty="0" err="1">
                <a:latin typeface="Times New Roman" panose="02020603050405020304" pitchFamily="18" charset="0"/>
                <a:cs typeface="Times New Roman" panose="02020603050405020304" pitchFamily="18" charset="0"/>
              </a:rPr>
              <a:t>si</a:t>
            </a:r>
            <a:r>
              <a:rPr lang="lt-LT" sz="1600" b="1" dirty="0">
                <a:latin typeface="Times New Roman" panose="02020603050405020304" pitchFamily="18" charset="0"/>
                <a:cs typeface="Times New Roman" panose="02020603050405020304" pitchFamily="18" charset="0"/>
              </a:rPr>
              <a:t>)ruošimas priimti į savo klasę </a:t>
            </a:r>
            <a:r>
              <a:rPr lang="lt-LT" sz="1600" dirty="0">
                <a:latin typeface="Times New Roman" panose="02020603050405020304" pitchFamily="18" charset="0"/>
                <a:cs typeface="Times New Roman" panose="02020603050405020304" pitchFamily="18" charset="0"/>
              </a:rPr>
              <a:t>specialiųjų ugdymosi poreikių mokinį – į kiekvieno mokytojo klasę gali ateiti mokinys, kuris turi specialiųjų ugdymosi poreikių dėl elgesio ir emocijų, aktyvumo ir dėmesio, autizmo spektro sutrikimų. Mokytojai turėtų tai žinoti, būti pasiruošę priimti tokį mokinį. Turėti planą: kaip valdyti specialiųjų ugdymosi poreikių turintį mokinį ir visą klasę. Žinoti į ką kreiptis pagalbos, kas padės.</a:t>
            </a:r>
          </a:p>
          <a:p>
            <a:pPr lvl="0"/>
            <a:r>
              <a:rPr lang="lt-LT" sz="1600" b="1" dirty="0">
                <a:latin typeface="Times New Roman" panose="02020603050405020304" pitchFamily="18" charset="0"/>
                <a:cs typeface="Times New Roman" panose="02020603050405020304" pitchFamily="18" charset="0"/>
              </a:rPr>
              <a:t>Švietimo pagalbos specialistai konsultuoja </a:t>
            </a:r>
            <a:r>
              <a:rPr lang="lt-LT" sz="1600" dirty="0">
                <a:latin typeface="Times New Roman" panose="02020603050405020304" pitchFamily="18" charset="0"/>
                <a:cs typeface="Times New Roman" panose="02020603050405020304" pitchFamily="18" charset="0"/>
              </a:rPr>
              <a:t>ir konsultuojasi PPT dėl problemos (sunkumo) sprendimo.</a:t>
            </a:r>
          </a:p>
          <a:p>
            <a:pPr lvl="0"/>
            <a:r>
              <a:rPr lang="lt-LT" sz="1600" b="1" dirty="0">
                <a:latin typeface="Times New Roman" panose="02020603050405020304" pitchFamily="18" charset="0"/>
                <a:cs typeface="Times New Roman" panose="02020603050405020304" pitchFamily="18" charset="0"/>
              </a:rPr>
              <a:t>Konsultacijos su PPT švietimo pagalbos specialistais </a:t>
            </a:r>
            <a:r>
              <a:rPr lang="lt-LT" sz="1600" dirty="0">
                <a:latin typeface="Times New Roman" panose="02020603050405020304" pitchFamily="18" charset="0"/>
                <a:cs typeface="Times New Roman" panose="02020603050405020304" pitchFamily="18" charset="0"/>
              </a:rPr>
              <a:t>– konsultuojame mokyklų vadovus, VGK, mokytojus, tėvus, vaikus. Tarnyboje vyksta metodinės dienos, sudėtingų atvejų grupės švietimo pagalbos specialistams. Esant būtinybei komanda vyksta į mokyklą konsultuoti konkretų atveją, skaitome paskaitas, vedame mokymus įtraukiojo ugdymo klausimais.</a:t>
            </a:r>
          </a:p>
          <a:p>
            <a:endParaRPr lang="lt-LT"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97556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466</Words>
  <Application>Microsoft Office PowerPoint</Application>
  <PresentationFormat>Plačiaekranė</PresentationFormat>
  <Paragraphs>52</Paragraphs>
  <Slides>8</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8</vt:i4>
      </vt:variant>
    </vt:vector>
  </HeadingPairs>
  <TitlesOfParts>
    <vt:vector size="13" baseType="lpstr">
      <vt:lpstr>Arial</vt:lpstr>
      <vt:lpstr>Calibri</vt:lpstr>
      <vt:lpstr>Calibri Light</vt:lpstr>
      <vt:lpstr>Times New Roman</vt:lpstr>
      <vt:lpstr>„Office“ tema</vt:lpstr>
      <vt:lpstr>AKTUALU</vt:lpstr>
      <vt:lpstr>IKIMOKYKLINIS UGDYMAS</vt:lpstr>
      <vt:lpstr>IKIMOKYKLINIS UGDYMAS</vt:lpstr>
      <vt:lpstr>PRIEŠMOKYKLINIS UGDYMAS</vt:lpstr>
      <vt:lpstr>PRIEŠMOKYKLINIS UGDYMAS</vt:lpstr>
      <vt:lpstr>BENDRASIS UGDYMAS</vt:lpstr>
      <vt:lpstr>LABAI SVARBU VISIEMS</vt:lpstr>
      <vt:lpstr>KONFLIKTINES SITUACIJAS GALĖTŲ SUMAŽINTI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SVARBU</dc:title>
  <dc:creator>Vartotojas</dc:creator>
  <cp:lastModifiedBy>Vartotojas</cp:lastModifiedBy>
  <cp:revision>31</cp:revision>
  <dcterms:created xsi:type="dcterms:W3CDTF">2023-06-16T10:54:18Z</dcterms:created>
  <dcterms:modified xsi:type="dcterms:W3CDTF">2023-06-19T13:55:55Z</dcterms:modified>
</cp:coreProperties>
</file>