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sldIdLst>
    <p:sldId id="258" r:id="rId3"/>
    <p:sldId id="259" r:id="rId4"/>
    <p:sldId id="257"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Vidutinis stilius 2 – paryškinima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Vidutinis stili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8"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42694984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916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2" name="Title 1"/>
          <p:cNvSpPr>
            <a:spLocks noGrp="1"/>
          </p:cNvSpPr>
          <p:nvPr>
            <p:ph type="title"/>
          </p:nvPr>
        </p:nvSpPr>
        <p:spPr>
          <a:xfrm>
            <a:off x="839788" y="457200"/>
            <a:ext cx="3932237" cy="1166813"/>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843986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38238"/>
          </a:xfrm>
        </p:spPr>
        <p:txBody>
          <a:bodyPr anchor="b"/>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30895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5_Title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3943214871"/>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Ref idx="1001">
        <a:schemeClr val="bg2"/>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106107196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201371318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3356114596"/>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12" name="Footer Placeholder 11"/>
          <p:cNvSpPr>
            <a:spLocks noGrp="1"/>
          </p:cNvSpPr>
          <p:nvPr>
            <p:ph type="ftr" sz="quarter" idx="11"/>
          </p:nvPr>
        </p:nvSpPr>
        <p:spPr>
          <a:xfrm>
            <a:off x="1291188" y="6437559"/>
            <a:ext cx="10191200" cy="283915"/>
          </a:xfrm>
        </p:spPr>
        <p:txBody>
          <a:bodyPr/>
          <a:lstStyle/>
          <a:p>
            <a:endParaRPr lang="en-US" dirty="0"/>
          </a:p>
        </p:txBody>
      </p:sp>
    </p:spTree>
    <p:extLst>
      <p:ext uri="{BB962C8B-B14F-4D97-AF65-F5344CB8AC3E}">
        <p14:creationId xmlns:p14="http://schemas.microsoft.com/office/powerpoint/2010/main" val="596957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4475" y="642938"/>
            <a:ext cx="9129714" cy="2786062"/>
          </a:xfrm>
        </p:spPr>
        <p:txBody>
          <a:bodyPr anchor="b">
            <a:normAutofit/>
          </a:bodyPr>
          <a:lstStyle>
            <a:lvl1pPr algn="ctr">
              <a:defRPr sz="54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38941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92628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940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330700091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33400" y="365126"/>
            <a:ext cx="10821988" cy="823078"/>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681163"/>
            <a:ext cx="54641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533400" y="2505075"/>
            <a:ext cx="5464175"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7664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46801" y="275699"/>
            <a:ext cx="11060999" cy="91767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83218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27878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2" name="Title 1"/>
          <p:cNvSpPr>
            <a:spLocks noGrp="1"/>
          </p:cNvSpPr>
          <p:nvPr>
            <p:ph type="title"/>
          </p:nvPr>
        </p:nvSpPr>
        <p:spPr>
          <a:xfrm>
            <a:off x="839788" y="457200"/>
            <a:ext cx="3932237" cy="1166813"/>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12933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38238"/>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569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14178682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190402371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dirty="0"/>
          </a:p>
        </p:txBody>
      </p:sp>
      <p:sp>
        <p:nvSpPr>
          <p:cNvPr id="12" name="Footer Placeholder 11"/>
          <p:cNvSpPr>
            <a:spLocks noGrp="1"/>
          </p:cNvSpPr>
          <p:nvPr>
            <p:ph type="ftr" sz="quarter" idx="11"/>
          </p:nvPr>
        </p:nvSpPr>
        <p:spPr>
          <a:xfrm>
            <a:off x="1291188" y="6437559"/>
            <a:ext cx="10191200" cy="283915"/>
          </a:xfrm>
        </p:spPr>
        <p:txBody>
          <a:bodyPr/>
          <a:lstStyle/>
          <a:p>
            <a:endParaRPr lang="en-US" dirty="0"/>
          </a:p>
        </p:txBody>
      </p:sp>
    </p:spTree>
    <p:extLst>
      <p:ext uri="{BB962C8B-B14F-4D97-AF65-F5344CB8AC3E}">
        <p14:creationId xmlns:p14="http://schemas.microsoft.com/office/powerpoint/2010/main" val="148671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4475" y="642938"/>
            <a:ext cx="9129714" cy="2786062"/>
          </a:xfrm>
        </p:spPr>
        <p:txBody>
          <a:bodyPr anchor="b">
            <a:normAutofit/>
          </a:bodyPr>
          <a:lstStyle>
            <a:lvl1pPr algn="ctr">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38941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203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604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33400" y="365126"/>
            <a:ext cx="10821988" cy="82307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3400" y="1681163"/>
            <a:ext cx="54641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400" y="2505075"/>
            <a:ext cx="5464175"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112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46801" y="275699"/>
            <a:ext cx="11060999" cy="91767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07384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11317"/>
            <a:ext cx="12192000" cy="7466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46801" y="275699"/>
            <a:ext cx="11060999" cy="81015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6802" y="1447800"/>
            <a:ext cx="11060998" cy="456702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446508" y="6307811"/>
            <a:ext cx="10161292" cy="351294"/>
          </a:xfrm>
          <a:prstGeom prst="rect">
            <a:avLst/>
          </a:prstGeom>
        </p:spPr>
        <p:txBody>
          <a:bodyPr vert="horz" lIns="91440" tIns="45720" rIns="91440" bIns="45720" rtlCol="0" anchor="b"/>
          <a:lstStyle>
            <a:lvl1pPr algn="l">
              <a:defRPr sz="1400" b="1">
                <a:solidFill>
                  <a:schemeClr val="bg1"/>
                </a:solidFill>
              </a:defRPr>
            </a:lvl1pPr>
          </a:lstStyle>
          <a:p>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23068" y="6276815"/>
            <a:ext cx="539745" cy="413663"/>
          </a:xfrm>
          <a:prstGeom prst="rect">
            <a:avLst/>
          </a:prstGeom>
        </p:spPr>
      </p:pic>
    </p:spTree>
    <p:extLst>
      <p:ext uri="{BB962C8B-B14F-4D97-AF65-F5344CB8AC3E}">
        <p14:creationId xmlns:p14="http://schemas.microsoft.com/office/powerpoint/2010/main" val="3207733751"/>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70" r:id="rId3"/>
    <p:sldLayoutId id="2147483658"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514350" indent="-227013"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858838"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258888"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15986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36" userDrawn="1">
          <p15:clr>
            <a:srgbClr val="F26B43"/>
          </p15:clr>
        </p15:guide>
        <p15:guide id="3" pos="7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11317"/>
            <a:ext cx="12192000" cy="7466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46801" y="275699"/>
            <a:ext cx="11060999" cy="81015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46802" y="1447800"/>
            <a:ext cx="11060998" cy="456702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446508" y="6307811"/>
            <a:ext cx="10161292" cy="351294"/>
          </a:xfrm>
          <a:prstGeom prst="rect">
            <a:avLst/>
          </a:prstGeom>
        </p:spPr>
        <p:txBody>
          <a:bodyPr vert="horz" lIns="91440" tIns="45720" rIns="91440" bIns="45720" rtlCol="0" anchor="b"/>
          <a:lstStyle>
            <a:lvl1pPr algn="l">
              <a:defRPr sz="1400" b="1">
                <a:solidFill>
                  <a:schemeClr val="bg1"/>
                </a:solidFill>
              </a:defRPr>
            </a:lvl1pPr>
          </a:lstStyle>
          <a:p>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23068" y="6276815"/>
            <a:ext cx="539745" cy="413663"/>
          </a:xfrm>
          <a:prstGeom prst="rect">
            <a:avLst/>
          </a:prstGeom>
        </p:spPr>
      </p:pic>
    </p:spTree>
    <p:extLst>
      <p:ext uri="{BB962C8B-B14F-4D97-AF65-F5344CB8AC3E}">
        <p14:creationId xmlns:p14="http://schemas.microsoft.com/office/powerpoint/2010/main" val="924238309"/>
      </p:ext>
    </p:extLst>
  </p:cSld>
  <p:clrMap bg1="lt1" tx1="dk1" bg2="lt2" tx2="dk2" accent1="accent1" accent2="accent2" accent3="accent3" accent4="accent4" accent5="accent5" accent6="accent6" hlink="hlink" folHlink="folHlink"/>
  <p:sldLayoutIdLst>
    <p:sldLayoutId id="2147483673" r:id="rId1"/>
    <p:sldLayoutId id="2147483672"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514350" indent="-227013"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858838"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258888"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15986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36">
          <p15:clr>
            <a:srgbClr val="F26B43"/>
          </p15:clr>
        </p15:guide>
        <p15:guide id="3" pos="73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80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0014" y="1891937"/>
            <a:ext cx="11060998" cy="4567023"/>
          </a:xfrm>
        </p:spPr>
        <p:txBody>
          <a:bodyPr/>
          <a:lstStyle/>
          <a:p>
            <a:pPr marL="0" indent="0" algn="ctr">
              <a:buNone/>
            </a:pPr>
            <a:r>
              <a:rPr lang="lt-LT" sz="2800" i="1" dirty="0"/>
              <a:t>Sėkmė neateina per vieną dieną. Reikia kantrybės, laiko ir trupučio pagalbos</a:t>
            </a:r>
            <a:r>
              <a:rPr lang="lt-LT" sz="2800" i="1" dirty="0" smtClean="0"/>
              <a:t>... </a:t>
            </a:r>
          </a:p>
          <a:p>
            <a:pPr marL="0" indent="0" algn="ctr">
              <a:buNone/>
            </a:pPr>
            <a:r>
              <a:rPr lang="lt-LT" dirty="0" smtClean="0"/>
              <a:t>(</a:t>
            </a:r>
            <a:r>
              <a:rPr lang="lt-LT" dirty="0"/>
              <a:t>Džonas Maksvelas)</a:t>
            </a:r>
          </a:p>
        </p:txBody>
      </p:sp>
    </p:spTree>
    <p:extLst>
      <p:ext uri="{BB962C8B-B14F-4D97-AF65-F5344CB8AC3E}">
        <p14:creationId xmlns:p14="http://schemas.microsoft.com/office/powerpoint/2010/main" val="264764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8262" y="1399850"/>
            <a:ext cx="10347960" cy="2306637"/>
          </a:xfrm>
        </p:spPr>
        <p:txBody>
          <a:bodyPr>
            <a:normAutofit/>
          </a:bodyPr>
          <a:lstStyle/>
          <a:p>
            <a:r>
              <a:rPr lang="lt-LT" sz="3000" b="1" dirty="0"/>
              <a:t>2023–2024 ir 2024–2025 mokslo metų pasirengimo įgyvendinti įtraukųjį ugdymą </a:t>
            </a:r>
            <a:r>
              <a:rPr lang="lt-LT" sz="3000" b="1" dirty="0" smtClean="0"/>
              <a:t>Kauno miesto </a:t>
            </a:r>
            <a:r>
              <a:rPr lang="lt-LT" sz="3000" b="1" dirty="0"/>
              <a:t>savivaldybės ikimokyklinio ir bendrojo ugdymo mokyklose veiksmų planas</a:t>
            </a:r>
            <a:endParaRPr lang="lt-LT" sz="3000" dirty="0"/>
          </a:p>
        </p:txBody>
      </p:sp>
    </p:spTree>
    <p:extLst>
      <p:ext uri="{BB962C8B-B14F-4D97-AF65-F5344CB8AC3E}">
        <p14:creationId xmlns:p14="http://schemas.microsoft.com/office/powerpoint/2010/main" val="396090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6801" y="1248882"/>
            <a:ext cx="11060998" cy="1190897"/>
          </a:xfrm>
        </p:spPr>
        <p:txBody>
          <a:bodyPr/>
          <a:lstStyle/>
          <a:p>
            <a:pPr marL="0" indent="0" algn="just">
              <a:buNone/>
            </a:pPr>
            <a:r>
              <a:rPr lang="lt-LT" i="1" dirty="0"/>
              <a:t>įgyvendinti įtraukiojo ugdymo nuostatas savivaldybės ikimokyklinio ir bendrojo ugdymo mokyklose, teikiant </a:t>
            </a:r>
            <a:r>
              <a:rPr lang="lt-LT" i="1" dirty="0" smtClean="0"/>
              <a:t>informacinę, konsultacinę</a:t>
            </a:r>
            <a:r>
              <a:rPr lang="lt-LT" i="1" dirty="0"/>
              <a:t>, metodinę pagalbą vadovams, mokytojams, pagalbos mokiniui specialistams, tėvams ir mokiniams.</a:t>
            </a:r>
          </a:p>
        </p:txBody>
      </p:sp>
      <p:sp>
        <p:nvSpPr>
          <p:cNvPr id="3" name="Title 2"/>
          <p:cNvSpPr>
            <a:spLocks noGrp="1"/>
          </p:cNvSpPr>
          <p:nvPr>
            <p:ph type="title"/>
          </p:nvPr>
        </p:nvSpPr>
        <p:spPr/>
        <p:txBody>
          <a:bodyPr/>
          <a:lstStyle/>
          <a:p>
            <a:r>
              <a:rPr lang="lt-LT" b="1" dirty="0" smtClean="0"/>
              <a:t>Tikslas</a:t>
            </a:r>
            <a:endParaRPr lang="lt-LT" b="1" dirty="0"/>
          </a:p>
        </p:txBody>
      </p:sp>
      <p:sp>
        <p:nvSpPr>
          <p:cNvPr id="4" name="Title 2"/>
          <p:cNvSpPr txBox="1">
            <a:spLocks/>
          </p:cNvSpPr>
          <p:nvPr/>
        </p:nvSpPr>
        <p:spPr>
          <a:xfrm>
            <a:off x="546801" y="2452242"/>
            <a:ext cx="11060999" cy="81015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lt-LT" sz="3000" b="1" dirty="0" smtClean="0"/>
              <a:t>Uždaviniai:</a:t>
            </a:r>
          </a:p>
        </p:txBody>
      </p:sp>
      <p:sp>
        <p:nvSpPr>
          <p:cNvPr id="5" name="Content Placeholder 1"/>
          <p:cNvSpPr txBox="1">
            <a:spLocks/>
          </p:cNvSpPr>
          <p:nvPr/>
        </p:nvSpPr>
        <p:spPr>
          <a:xfrm>
            <a:off x="546801" y="3395921"/>
            <a:ext cx="11060998" cy="266603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514350" indent="-227013"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858838"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258888"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15986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a:buFont typeface="+mj-lt"/>
              <a:buAutoNum type="arabicPeriod"/>
            </a:pPr>
            <a:r>
              <a:rPr lang="lt-LT" dirty="0"/>
              <a:t>Išanalizuoti ikimokyklinio ir bendrojo ugdymo mokyklų pasirengimą priimti ir ugdyti įvairių ugdymosi poreikių turinčius </a:t>
            </a:r>
            <a:r>
              <a:rPr lang="lt-LT" dirty="0" smtClean="0"/>
              <a:t>mokinius;</a:t>
            </a:r>
          </a:p>
          <a:p>
            <a:pPr marL="457200" indent="-457200" algn="just">
              <a:buFont typeface="+mj-lt"/>
              <a:buAutoNum type="arabicPeriod"/>
            </a:pPr>
            <a:r>
              <a:rPr lang="lt-LT" dirty="0" smtClean="0"/>
              <a:t>Padėti </a:t>
            </a:r>
            <a:r>
              <a:rPr lang="lt-LT" dirty="0"/>
              <a:t>ikimokyklinio ir bendrojo ugdymo mokykloms tinkamai organizuoti įvairių ugdymosi poreikių turinčių mokinių įtraukųjį </a:t>
            </a:r>
            <a:r>
              <a:rPr lang="lt-LT" dirty="0" smtClean="0"/>
              <a:t>ugdymą;</a:t>
            </a:r>
          </a:p>
          <a:p>
            <a:pPr marL="457200" indent="-457200" algn="just">
              <a:buFont typeface="+mj-lt"/>
              <a:buAutoNum type="arabicPeriod"/>
            </a:pPr>
            <a:r>
              <a:rPr lang="lt-LT" dirty="0"/>
              <a:t>Stiprinti pedagogų ir švietimo pagalbos specialistų rengimą ir jų kompetencijas įtraukiojo švietimo </a:t>
            </a:r>
            <a:r>
              <a:rPr lang="lt-LT" dirty="0" smtClean="0"/>
              <a:t>srityje;</a:t>
            </a:r>
          </a:p>
          <a:p>
            <a:pPr marL="457200" indent="-457200" algn="just">
              <a:buFont typeface="+mj-lt"/>
              <a:buAutoNum type="arabicPeriod"/>
            </a:pPr>
            <a:r>
              <a:rPr lang="lt-LT" dirty="0"/>
              <a:t>Formuoti palankų ikimokyklinių ir bendrojo ugdymo mokyklų bendruomenių bei visuomenės požiūrį į </a:t>
            </a:r>
            <a:r>
              <a:rPr lang="lt-LT" dirty="0" err="1"/>
              <a:t>įtraukųjį</a:t>
            </a:r>
            <a:r>
              <a:rPr lang="lt-LT" dirty="0"/>
              <a:t> </a:t>
            </a:r>
            <a:r>
              <a:rPr lang="lt-LT" dirty="0" smtClean="0"/>
              <a:t>ugdymą.</a:t>
            </a:r>
          </a:p>
          <a:p>
            <a:pPr marL="457200" indent="-457200" algn="just">
              <a:buFont typeface="+mj-lt"/>
              <a:buAutoNum type="arabicPeriod"/>
            </a:pPr>
            <a:endParaRPr lang="lt-LT" dirty="0" smtClean="0"/>
          </a:p>
          <a:p>
            <a:pPr marL="457200" indent="-457200" algn="just">
              <a:buFont typeface="+mj-lt"/>
              <a:buAutoNum type="arabicPeriod"/>
            </a:pPr>
            <a:endParaRPr lang="lt-LT" dirty="0"/>
          </a:p>
        </p:txBody>
      </p:sp>
    </p:spTree>
    <p:extLst>
      <p:ext uri="{BB962C8B-B14F-4D97-AF65-F5344CB8AC3E}">
        <p14:creationId xmlns:p14="http://schemas.microsoft.com/office/powerpoint/2010/main" val="2186974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229203005"/>
              </p:ext>
            </p:extLst>
          </p:nvPr>
        </p:nvGraphicFramePr>
        <p:xfrm>
          <a:off x="546800" y="984070"/>
          <a:ext cx="11183646" cy="4700655"/>
        </p:xfrm>
        <a:graphic>
          <a:graphicData uri="http://schemas.openxmlformats.org/drawingml/2006/table">
            <a:tbl>
              <a:tblPr bandRow="1">
                <a:tableStyleId>{21E4AEA4-8DFA-4A89-87EB-49C32662AFE0}</a:tableStyleId>
              </a:tblPr>
              <a:tblGrid>
                <a:gridCol w="509332">
                  <a:extLst>
                    <a:ext uri="{9D8B030D-6E8A-4147-A177-3AD203B41FA5}">
                      <a16:colId xmlns:a16="http://schemas.microsoft.com/office/drawing/2014/main" val="3485426905"/>
                    </a:ext>
                  </a:extLst>
                </a:gridCol>
                <a:gridCol w="2673391">
                  <a:extLst>
                    <a:ext uri="{9D8B030D-6E8A-4147-A177-3AD203B41FA5}">
                      <a16:colId xmlns:a16="http://schemas.microsoft.com/office/drawing/2014/main" val="973549186"/>
                    </a:ext>
                  </a:extLst>
                </a:gridCol>
                <a:gridCol w="5383678">
                  <a:extLst>
                    <a:ext uri="{9D8B030D-6E8A-4147-A177-3AD203B41FA5}">
                      <a16:colId xmlns:a16="http://schemas.microsoft.com/office/drawing/2014/main" val="925026811"/>
                    </a:ext>
                  </a:extLst>
                </a:gridCol>
                <a:gridCol w="1321857">
                  <a:extLst>
                    <a:ext uri="{9D8B030D-6E8A-4147-A177-3AD203B41FA5}">
                      <a16:colId xmlns:a16="http://schemas.microsoft.com/office/drawing/2014/main" val="629662560"/>
                    </a:ext>
                  </a:extLst>
                </a:gridCol>
                <a:gridCol w="1295388">
                  <a:extLst>
                    <a:ext uri="{9D8B030D-6E8A-4147-A177-3AD203B41FA5}">
                      <a16:colId xmlns:a16="http://schemas.microsoft.com/office/drawing/2014/main" val="1035133508"/>
                    </a:ext>
                  </a:extLst>
                </a:gridCol>
              </a:tblGrid>
              <a:tr h="656489">
                <a:tc>
                  <a:txBody>
                    <a:bodyPr/>
                    <a:lstStyle/>
                    <a:p>
                      <a:pPr algn="just">
                        <a:lnSpc>
                          <a:spcPct val="115000"/>
                        </a:lnSpc>
                        <a:spcAft>
                          <a:spcPts val="0"/>
                        </a:spcAft>
                      </a:pPr>
                      <a:r>
                        <a:rPr lang="lt-LT" sz="1600" b="1" dirty="0">
                          <a:effectLst/>
                        </a:rPr>
                        <a:t>1</a:t>
                      </a:r>
                      <a:endParaRPr lang="lt-LT" sz="1600" b="1" dirty="0">
                        <a:effectLst/>
                        <a:latin typeface="Arial" panose="020B0604020202020204" pitchFamily="34" charset="0"/>
                        <a:ea typeface="Arial" panose="020B0604020202020204" pitchFamily="34" charset="0"/>
                      </a:endParaRPr>
                    </a:p>
                  </a:txBody>
                  <a:tcPr marL="68580" marR="68580" marT="0" marB="0"/>
                </a:tc>
                <a:tc gridSpan="4">
                  <a:txBody>
                    <a:bodyPr/>
                    <a:lstStyle/>
                    <a:p>
                      <a:pPr algn="just">
                        <a:lnSpc>
                          <a:spcPct val="115000"/>
                        </a:lnSpc>
                        <a:spcAft>
                          <a:spcPts val="0"/>
                        </a:spcAft>
                      </a:pPr>
                      <a:r>
                        <a:rPr lang="lt-LT" sz="1800" b="1" dirty="0">
                          <a:effectLst/>
                        </a:rPr>
                        <a:t>Uždavinys. Išanalizuoti ikimokyklinio ir bendrojo ugdymo mokyklų pasirengimą priimti ir ugdyti įvairių ugdymosi poreikių turinčius mokinius</a:t>
                      </a:r>
                      <a:endParaRPr lang="lt-LT" sz="1800" b="1" dirty="0">
                        <a:effectLst/>
                        <a:latin typeface="Arial" panose="020B0604020202020204" pitchFamily="34" charset="0"/>
                        <a:ea typeface="Arial" panose="020B0604020202020204" pitchFamily="34" charset="0"/>
                      </a:endParaRPr>
                    </a:p>
                  </a:txBody>
                  <a:tcPr marL="68580" marR="68580" marT="0" marB="0"/>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113767160"/>
                  </a:ext>
                </a:extLst>
              </a:tr>
              <a:tr h="2359322">
                <a:tc>
                  <a:txBody>
                    <a:bodyPr/>
                    <a:lstStyle/>
                    <a:p>
                      <a:pPr algn="ctr">
                        <a:lnSpc>
                          <a:spcPct val="115000"/>
                        </a:lnSpc>
                        <a:spcAft>
                          <a:spcPts val="0"/>
                        </a:spcAft>
                      </a:pPr>
                      <a:r>
                        <a:rPr lang="lt-LT" sz="1600">
                          <a:effectLst/>
                        </a:rPr>
                        <a:t>1.1.</a:t>
                      </a:r>
                      <a:endParaRPr lang="lt-LT" sz="160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dirty="0">
                          <a:effectLst/>
                        </a:rPr>
                        <a:t>Išanalizuoti įvairių ugdymosi poreikių mokinių švietimo pagalbos poreikių tenkinimo situaciją Kauno miesto švietimo įstaigose.</a:t>
                      </a:r>
                      <a:endParaRPr lang="lt-LT" sz="1600" dirty="0">
                        <a:effectLst/>
                        <a:latin typeface="Arial" panose="020B0604020202020204" pitchFamily="34" charset="0"/>
                        <a:ea typeface="Arial" panose="020B0604020202020204" pitchFamily="34" charset="0"/>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lt-LT" sz="1600" dirty="0">
                          <a:effectLst/>
                        </a:rPr>
                        <a:t>Nepažeidžiant BDAR nuostatų, kas ketvirtį sisteminama PPT pateikta medžiaga, siekiant užtikrinti tinkamą švietimo įstaigos pasirengimą priimti įvairių poreikių mokinius ir teikti švietimo pagalbą;</a:t>
                      </a:r>
                    </a:p>
                    <a:p>
                      <a:pPr>
                        <a:lnSpc>
                          <a:spcPct val="115000"/>
                        </a:lnSpc>
                        <a:spcAft>
                          <a:spcPts val="0"/>
                        </a:spcAft>
                      </a:pPr>
                      <a:r>
                        <a:rPr lang="lt-LT" sz="1600" dirty="0">
                          <a:effectLst/>
                        </a:rPr>
                        <a:t> </a:t>
                      </a:r>
                    </a:p>
                    <a:p>
                      <a:pPr marL="342900" lvl="0" indent="-342900" algn="just">
                        <a:lnSpc>
                          <a:spcPct val="115000"/>
                        </a:lnSpc>
                        <a:spcAft>
                          <a:spcPts val="0"/>
                        </a:spcAft>
                        <a:buFont typeface="Symbol" panose="05050102010706020507" pitchFamily="18" charset="2"/>
                        <a:buChar char=""/>
                      </a:pPr>
                      <a:r>
                        <a:rPr lang="lt-LT" sz="1600" dirty="0">
                          <a:effectLst/>
                        </a:rPr>
                        <a:t>Sisteminama medžiaga apie švietimo įstaigų pasirengimą įtraukiajam ugdymui organizuoti (fizinės aplinkos, priemonės ir kt.).</a:t>
                      </a:r>
                      <a:endParaRPr lang="lt-LT"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a:effectLst/>
                        </a:rPr>
                        <a:t>2023–2024 ir 2024–2025 m. m.</a:t>
                      </a:r>
                      <a:endParaRPr lang="lt-LT" sz="160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a:effectLst/>
                        </a:rPr>
                        <a:t>Švietimo skyrius,</a:t>
                      </a:r>
                    </a:p>
                    <a:p>
                      <a:pPr>
                        <a:lnSpc>
                          <a:spcPct val="115000"/>
                        </a:lnSpc>
                        <a:spcAft>
                          <a:spcPts val="0"/>
                        </a:spcAft>
                      </a:pPr>
                      <a:r>
                        <a:rPr lang="lt-LT" sz="1600">
                          <a:effectLst/>
                        </a:rPr>
                        <a:t>PPT</a:t>
                      </a:r>
                    </a:p>
                    <a:p>
                      <a:pPr>
                        <a:lnSpc>
                          <a:spcPct val="115000"/>
                        </a:lnSpc>
                        <a:spcAft>
                          <a:spcPts val="0"/>
                        </a:spcAft>
                      </a:pPr>
                      <a:r>
                        <a:rPr lang="lt-LT" sz="1600">
                          <a:effectLst/>
                        </a:rPr>
                        <a:t> </a:t>
                      </a:r>
                    </a:p>
                    <a:p>
                      <a:pPr>
                        <a:lnSpc>
                          <a:spcPct val="115000"/>
                        </a:lnSpc>
                        <a:spcAft>
                          <a:spcPts val="0"/>
                        </a:spcAft>
                      </a:pPr>
                      <a:r>
                        <a:rPr lang="lt-LT" sz="1600">
                          <a:effectLst/>
                        </a:rPr>
                        <a:t> </a:t>
                      </a:r>
                    </a:p>
                    <a:p>
                      <a:pPr>
                        <a:lnSpc>
                          <a:spcPct val="115000"/>
                        </a:lnSpc>
                        <a:spcAft>
                          <a:spcPts val="0"/>
                        </a:spcAft>
                      </a:pPr>
                      <a:r>
                        <a:rPr lang="lt-LT" sz="1600">
                          <a:effectLst/>
                        </a:rPr>
                        <a:t>Švietimo skyrius</a:t>
                      </a:r>
                      <a:endParaRPr lang="lt-LT" sz="160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205559604"/>
                  </a:ext>
                </a:extLst>
              </a:tr>
              <a:tr h="1684844">
                <a:tc>
                  <a:txBody>
                    <a:bodyPr/>
                    <a:lstStyle/>
                    <a:p>
                      <a:pPr algn="ctr">
                        <a:lnSpc>
                          <a:spcPct val="115000"/>
                        </a:lnSpc>
                        <a:spcAft>
                          <a:spcPts val="0"/>
                        </a:spcAft>
                      </a:pPr>
                      <a:r>
                        <a:rPr lang="lt-LT" sz="1600">
                          <a:effectLst/>
                        </a:rPr>
                        <a:t>1.2.</a:t>
                      </a:r>
                      <a:endParaRPr lang="lt-LT" sz="160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dirty="0">
                          <a:effectLst/>
                        </a:rPr>
                        <a:t>Organizuoti pasitarimus vadovams dėl pasirengimo priimti įvairių poreikių mokinius.</a:t>
                      </a:r>
                      <a:endParaRPr lang="lt-LT" sz="1600" dirty="0">
                        <a:effectLst/>
                        <a:latin typeface="Arial" panose="020B0604020202020204" pitchFamily="34" charset="0"/>
                        <a:ea typeface="Arial" panose="020B0604020202020204" pitchFamily="34" charset="0"/>
                      </a:endParaRPr>
                    </a:p>
                  </a:txBody>
                  <a:tcPr marL="68580" marR="68580" marT="0" marB="0"/>
                </a:tc>
                <a:tc>
                  <a:txBody>
                    <a:bodyPr/>
                    <a:lstStyle/>
                    <a:p>
                      <a:pPr marL="342900" lvl="0" indent="-342900">
                        <a:lnSpc>
                          <a:spcPct val="115000"/>
                        </a:lnSpc>
                        <a:spcAft>
                          <a:spcPts val="0"/>
                        </a:spcAft>
                        <a:buFont typeface="Symbol" panose="05050102010706020507" pitchFamily="18" charset="2"/>
                        <a:buChar char=""/>
                      </a:pPr>
                      <a:r>
                        <a:rPr lang="lt-LT" sz="1600">
                          <a:effectLst/>
                        </a:rPr>
                        <a:t>Užtikrinamas įvairių poreikių turinčių mokinių kokybiškas ugdymas.</a:t>
                      </a:r>
                      <a:endParaRPr lang="lt-LT" sz="160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a:effectLst/>
                        </a:rPr>
                        <a:t>2023–2024 ir 2024–2025 m. m.</a:t>
                      </a:r>
                      <a:endParaRPr lang="lt-LT" sz="160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dirty="0">
                          <a:effectLst/>
                        </a:rPr>
                        <a:t>Švietimo skyrius, Švietimo įstaigų vadovai</a:t>
                      </a:r>
                      <a:endParaRPr lang="lt-LT" sz="16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583368481"/>
                  </a:ext>
                </a:extLst>
              </a:tr>
            </a:tbl>
          </a:graphicData>
        </a:graphic>
      </p:graphicFrame>
    </p:spTree>
    <p:extLst>
      <p:ext uri="{BB962C8B-B14F-4D97-AF65-F5344CB8AC3E}">
        <p14:creationId xmlns:p14="http://schemas.microsoft.com/office/powerpoint/2010/main" val="176435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816492"/>
              </p:ext>
            </p:extLst>
          </p:nvPr>
        </p:nvGraphicFramePr>
        <p:xfrm>
          <a:off x="269966" y="467909"/>
          <a:ext cx="11652069" cy="5601276"/>
        </p:xfrm>
        <a:graphic>
          <a:graphicData uri="http://schemas.openxmlformats.org/drawingml/2006/table">
            <a:tbl>
              <a:tblPr bandRow="1">
                <a:tableStyleId>{21E4AEA4-8DFA-4A89-87EB-49C32662AFE0}</a:tableStyleId>
              </a:tblPr>
              <a:tblGrid>
                <a:gridCol w="530666">
                  <a:extLst>
                    <a:ext uri="{9D8B030D-6E8A-4147-A177-3AD203B41FA5}">
                      <a16:colId xmlns:a16="http://schemas.microsoft.com/office/drawing/2014/main" val="2205402743"/>
                    </a:ext>
                  </a:extLst>
                </a:gridCol>
                <a:gridCol w="1933859">
                  <a:extLst>
                    <a:ext uri="{9D8B030D-6E8A-4147-A177-3AD203B41FA5}">
                      <a16:colId xmlns:a16="http://schemas.microsoft.com/office/drawing/2014/main" val="732408169"/>
                    </a:ext>
                  </a:extLst>
                </a:gridCol>
                <a:gridCol w="6460678">
                  <a:extLst>
                    <a:ext uri="{9D8B030D-6E8A-4147-A177-3AD203B41FA5}">
                      <a16:colId xmlns:a16="http://schemas.microsoft.com/office/drawing/2014/main" val="3656603215"/>
                    </a:ext>
                  </a:extLst>
                </a:gridCol>
                <a:gridCol w="1377223">
                  <a:extLst>
                    <a:ext uri="{9D8B030D-6E8A-4147-A177-3AD203B41FA5}">
                      <a16:colId xmlns:a16="http://schemas.microsoft.com/office/drawing/2014/main" val="528868158"/>
                    </a:ext>
                  </a:extLst>
                </a:gridCol>
                <a:gridCol w="1349643">
                  <a:extLst>
                    <a:ext uri="{9D8B030D-6E8A-4147-A177-3AD203B41FA5}">
                      <a16:colId xmlns:a16="http://schemas.microsoft.com/office/drawing/2014/main" val="1310893585"/>
                    </a:ext>
                  </a:extLst>
                </a:gridCol>
              </a:tblGrid>
              <a:tr h="552814">
                <a:tc>
                  <a:txBody>
                    <a:bodyPr/>
                    <a:lstStyle/>
                    <a:p>
                      <a:pPr algn="ctr">
                        <a:lnSpc>
                          <a:spcPct val="115000"/>
                        </a:lnSpc>
                        <a:spcAft>
                          <a:spcPts val="0"/>
                        </a:spcAft>
                      </a:pPr>
                      <a:r>
                        <a:rPr lang="lt-LT" sz="1600" b="1" dirty="0">
                          <a:effectLst/>
                        </a:rPr>
                        <a:t>2.</a:t>
                      </a:r>
                      <a:endParaRPr lang="lt-LT" sz="1600" b="1" dirty="0">
                        <a:effectLst/>
                        <a:latin typeface="Arial" panose="020B0604020202020204" pitchFamily="34" charset="0"/>
                        <a:ea typeface="Arial" panose="020B0604020202020204" pitchFamily="34" charset="0"/>
                      </a:endParaRPr>
                    </a:p>
                  </a:txBody>
                  <a:tcPr marL="55160" marR="55160" marT="0" marB="0"/>
                </a:tc>
                <a:tc gridSpan="4">
                  <a:txBody>
                    <a:bodyPr/>
                    <a:lstStyle/>
                    <a:p>
                      <a:pPr algn="just">
                        <a:lnSpc>
                          <a:spcPct val="115000"/>
                        </a:lnSpc>
                        <a:spcAft>
                          <a:spcPts val="0"/>
                        </a:spcAft>
                      </a:pPr>
                      <a:r>
                        <a:rPr lang="lt-LT" sz="1600" b="1" dirty="0">
                          <a:effectLst/>
                        </a:rPr>
                        <a:t>Uždavinys. Padėti ikimokyklinio ir bendrojo ugdymo mokykloms tinkamai organizuoti įvairių ugdymosi poreikių turinčių mokinių įtraukųjį ugdymą</a:t>
                      </a:r>
                      <a:endParaRPr lang="lt-LT" sz="1600" b="1" dirty="0">
                        <a:effectLst/>
                        <a:latin typeface="Arial" panose="020B0604020202020204" pitchFamily="34" charset="0"/>
                        <a:ea typeface="Arial" panose="020B0604020202020204" pitchFamily="34" charset="0"/>
                      </a:endParaRPr>
                    </a:p>
                  </a:txBody>
                  <a:tcPr marL="55160" marR="55160" marT="0" marB="0"/>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323947410"/>
                  </a:ext>
                </a:extLst>
              </a:tr>
              <a:tr h="5040444">
                <a:tc>
                  <a:txBody>
                    <a:bodyPr/>
                    <a:lstStyle/>
                    <a:p>
                      <a:pPr algn="ctr">
                        <a:lnSpc>
                          <a:spcPct val="115000"/>
                        </a:lnSpc>
                        <a:spcAft>
                          <a:spcPts val="0"/>
                        </a:spcAft>
                      </a:pPr>
                      <a:r>
                        <a:rPr lang="lt-LT" sz="1300" dirty="0" smtClean="0">
                          <a:effectLst/>
                        </a:rPr>
                        <a:t>2.1.</a:t>
                      </a:r>
                      <a:endParaRPr lang="lt-LT" sz="1300" dirty="0">
                        <a:effectLst/>
                        <a:latin typeface="Arial" panose="020B0604020202020204" pitchFamily="34" charset="0"/>
                        <a:ea typeface="Arial" panose="020B0604020202020204" pitchFamily="34" charset="0"/>
                      </a:endParaRPr>
                    </a:p>
                  </a:txBody>
                  <a:tcPr marL="55160" marR="55160" marT="0" marB="0"/>
                </a:tc>
                <a:tc>
                  <a:txBody>
                    <a:bodyPr/>
                    <a:lstStyle/>
                    <a:p>
                      <a:pPr>
                        <a:lnSpc>
                          <a:spcPct val="115000"/>
                        </a:lnSpc>
                        <a:spcAft>
                          <a:spcPts val="0"/>
                        </a:spcAft>
                      </a:pPr>
                      <a:r>
                        <a:rPr lang="lt-LT" sz="1300" dirty="0">
                          <a:effectLst/>
                        </a:rPr>
                        <a:t>Užtikrinti stacionarios, mobilios ir metodinės pagalbos teikimą ikimokyklinio ir bendrojo ugdymo mokykloms, sprendžiant sudėtingus įtraukties atvejus.</a:t>
                      </a:r>
                      <a:endParaRPr lang="lt-LT" sz="1300" dirty="0">
                        <a:effectLst/>
                        <a:latin typeface="Arial" panose="020B0604020202020204" pitchFamily="34" charset="0"/>
                        <a:ea typeface="Arial" panose="020B0604020202020204" pitchFamily="34" charset="0"/>
                      </a:endParaRPr>
                    </a:p>
                  </a:txBody>
                  <a:tcPr marL="55160" marR="55160" marT="0" marB="0"/>
                </a:tc>
                <a:tc>
                  <a:txBody>
                    <a:bodyPr/>
                    <a:lstStyle/>
                    <a:p>
                      <a:pPr algn="just">
                        <a:lnSpc>
                          <a:spcPct val="115000"/>
                        </a:lnSpc>
                        <a:spcAft>
                          <a:spcPts val="0"/>
                        </a:spcAft>
                      </a:pPr>
                      <a:r>
                        <a:rPr lang="lt-LT" sz="1300" dirty="0">
                          <a:effectLst/>
                        </a:rPr>
                        <a:t>Švietimo įstaigų konsultavimas dėl tinkamų įtraukiojo ugdymo sąlygų sukūrimo; mokyklų vadovų, pedagoginių darbuotojų ir mokytojų padėjėjų kompetencijų tobulinimas;</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 </a:t>
                      </a:r>
                      <a:endParaRPr lang="lt-LT" sz="1300" dirty="0" smtClean="0">
                        <a:effectLst/>
                      </a:endParaRPr>
                    </a:p>
                    <a:p>
                      <a:pPr algn="just">
                        <a:lnSpc>
                          <a:spcPct val="115000"/>
                        </a:lnSpc>
                        <a:spcAft>
                          <a:spcPts val="0"/>
                        </a:spcAft>
                      </a:pPr>
                      <a:r>
                        <a:rPr lang="lt-LT" sz="1300" dirty="0" smtClean="0">
                          <a:effectLst/>
                        </a:rPr>
                        <a:t>Mokinių specialiųjų ugdymosi poreikių įvertinimas; švietimo įstaigų konsultavimas dėl VGK veiklos. </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Tėvų savipagalbos grupių organizavimas;</a:t>
                      </a:r>
                    </a:p>
                    <a:p>
                      <a:pPr algn="just">
                        <a:lnSpc>
                          <a:spcPct val="115000"/>
                        </a:lnSpc>
                        <a:spcAft>
                          <a:spcPts val="0"/>
                        </a:spcAft>
                      </a:pPr>
                      <a:r>
                        <a:rPr lang="lt-LT" sz="1300" dirty="0">
                          <a:effectLst/>
                        </a:rPr>
                        <a:t>pagal švietimo įstaigų išreikštą poreikį, dalyvavimas tėvų susirinkimuose vykdant švietėjišką veiklą.</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Specialiųjų mokyklų metodinių dienų dėl įtraukiojo ugdymo įgyvendinimo organizavimas.</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Prevencinio modelio algoritmo mokyklose taikymas:</a:t>
                      </a:r>
                    </a:p>
                    <a:p>
                      <a:pPr marL="342900" lvl="0" indent="-342900" algn="just">
                        <a:lnSpc>
                          <a:spcPct val="115000"/>
                        </a:lnSpc>
                        <a:spcAft>
                          <a:spcPts val="0"/>
                        </a:spcAft>
                        <a:buFont typeface="Symbol" panose="05050102010706020507" pitchFamily="18" charset="2"/>
                        <a:buChar char=""/>
                      </a:pPr>
                      <a:r>
                        <a:rPr lang="lt-LT" sz="1300" dirty="0">
                          <a:effectLst/>
                        </a:rPr>
                        <a:t>grupinių užsiėmimų tėvams vedimas;</a:t>
                      </a:r>
                    </a:p>
                    <a:p>
                      <a:pPr marL="342900" lvl="0" indent="-342900" algn="just">
                        <a:lnSpc>
                          <a:spcPct val="115000"/>
                        </a:lnSpc>
                        <a:spcAft>
                          <a:spcPts val="0"/>
                        </a:spcAft>
                        <a:buFont typeface="Symbol" panose="05050102010706020507" pitchFamily="18" charset="2"/>
                        <a:buChar char=""/>
                      </a:pPr>
                      <a:r>
                        <a:rPr lang="lt-LT" sz="1300" dirty="0">
                          <a:effectLst/>
                        </a:rPr>
                        <a:t>supervizijų pedagoginiams darbuotojams organizavimas;</a:t>
                      </a:r>
                    </a:p>
                    <a:p>
                      <a:pPr marL="342900" lvl="0" indent="-342900" algn="just">
                        <a:lnSpc>
                          <a:spcPct val="115000"/>
                        </a:lnSpc>
                        <a:spcAft>
                          <a:spcPts val="0"/>
                        </a:spcAft>
                        <a:buFont typeface="Symbol" panose="05050102010706020507" pitchFamily="18" charset="2"/>
                        <a:buChar char=""/>
                      </a:pPr>
                      <a:r>
                        <a:rPr lang="lt-LT" sz="1300" dirty="0">
                          <a:effectLst/>
                        </a:rPr>
                        <a:t>edukacijų, seminarų ir paskaitų mokiniams organizavimas;</a:t>
                      </a:r>
                    </a:p>
                    <a:p>
                      <a:pPr marL="342900" lvl="0" indent="-342900" algn="just">
                        <a:lnSpc>
                          <a:spcPct val="115000"/>
                        </a:lnSpc>
                        <a:spcAft>
                          <a:spcPts val="0"/>
                        </a:spcAft>
                        <a:buFont typeface="Symbol" panose="05050102010706020507" pitchFamily="18" charset="2"/>
                        <a:buChar char=""/>
                      </a:pPr>
                      <a:r>
                        <a:rPr lang="lt-LT" sz="1300" dirty="0">
                          <a:effectLst/>
                        </a:rPr>
                        <a:t>individualus mokytojų, tėvų ir mokinių konsultavimas;</a:t>
                      </a:r>
                    </a:p>
                    <a:p>
                      <a:pPr marL="342900" lvl="0" indent="-342900" algn="just">
                        <a:lnSpc>
                          <a:spcPct val="115000"/>
                        </a:lnSpc>
                        <a:spcAft>
                          <a:spcPts val="0"/>
                        </a:spcAft>
                        <a:buFont typeface="Symbol" panose="05050102010706020507" pitchFamily="18" charset="2"/>
                        <a:buChar char=""/>
                      </a:pPr>
                      <a:r>
                        <a:rPr lang="lt-LT" sz="1300" dirty="0">
                          <a:effectLst/>
                        </a:rPr>
                        <a:t>intervencinių grupių elgesio ir emocijų sunkumų turintiems mokiniams vedimas.</a:t>
                      </a:r>
                      <a:endParaRPr lang="lt-LT" sz="1300" dirty="0">
                        <a:effectLst/>
                        <a:latin typeface="Arial" panose="020B0604020202020204" pitchFamily="34" charset="0"/>
                        <a:ea typeface="Arial" panose="020B0604020202020204" pitchFamily="34" charset="0"/>
                      </a:endParaRPr>
                    </a:p>
                  </a:txBody>
                  <a:tcPr marL="55160" marR="55160" marT="0" marB="0"/>
                </a:tc>
                <a:tc>
                  <a:txBody>
                    <a:bodyPr/>
                    <a:lstStyle/>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r>
                        <a:rPr lang="lt-LT" sz="1300" dirty="0" smtClean="0">
                          <a:effectLst/>
                        </a:rPr>
                        <a:t>Nuolat</a:t>
                      </a:r>
                      <a:endParaRPr lang="lt-LT" sz="1300" dirty="0">
                        <a:effectLst/>
                      </a:endParaRP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2023–2024 ir 2024–2025 m. m.</a:t>
                      </a:r>
                      <a:endParaRPr lang="lt-LT" sz="1300" dirty="0">
                        <a:effectLst/>
                        <a:latin typeface="Arial" panose="020B0604020202020204" pitchFamily="34" charset="0"/>
                        <a:ea typeface="Arial" panose="020B0604020202020204" pitchFamily="34" charset="0"/>
                      </a:endParaRPr>
                    </a:p>
                  </a:txBody>
                  <a:tcPr marL="55160" marR="55160" marT="0" marB="0"/>
                </a:tc>
                <a:tc>
                  <a:txBody>
                    <a:bodyPr/>
                    <a:lstStyle/>
                    <a:p>
                      <a:pPr>
                        <a:lnSpc>
                          <a:spcPct val="115000"/>
                        </a:lnSpc>
                        <a:spcAft>
                          <a:spcPts val="0"/>
                        </a:spcAft>
                      </a:pPr>
                      <a:r>
                        <a:rPr lang="lt-LT" sz="1300" dirty="0">
                          <a:effectLst/>
                        </a:rPr>
                        <a:t>Kauno šv. Roko mokykla (Regioninis specialiojo ugdymo centras)</a:t>
                      </a:r>
                    </a:p>
                    <a:p>
                      <a:pPr>
                        <a:lnSpc>
                          <a:spcPct val="115000"/>
                        </a:lnSpc>
                        <a:spcAft>
                          <a:spcPts val="0"/>
                        </a:spcAft>
                      </a:pPr>
                      <a:r>
                        <a:rPr lang="lt-LT" sz="1300" dirty="0">
                          <a:effectLst/>
                        </a:rPr>
                        <a:t>PPT</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Kauno Algio Žikevičiaus saugaus vaiko mokykla</a:t>
                      </a:r>
                    </a:p>
                    <a:p>
                      <a:pPr>
                        <a:lnSpc>
                          <a:spcPct val="115000"/>
                        </a:lnSpc>
                        <a:spcAft>
                          <a:spcPts val="0"/>
                        </a:spcAft>
                      </a:pPr>
                      <a:r>
                        <a:rPr lang="lt-LT" sz="1300" dirty="0">
                          <a:effectLst/>
                        </a:rPr>
                        <a:t> </a:t>
                      </a:r>
                    </a:p>
                    <a:p>
                      <a:pPr>
                        <a:lnSpc>
                          <a:spcPct val="115000"/>
                        </a:lnSpc>
                        <a:spcAft>
                          <a:spcPts val="0"/>
                        </a:spcAft>
                      </a:pPr>
                      <a:r>
                        <a:rPr lang="lt-LT" sz="1300" dirty="0">
                          <a:effectLst/>
                        </a:rPr>
                        <a:t>Specialiosios mokyklos</a:t>
                      </a:r>
                    </a:p>
                    <a:p>
                      <a:pPr>
                        <a:lnSpc>
                          <a:spcPct val="115000"/>
                        </a:lnSpc>
                        <a:spcAft>
                          <a:spcPts val="0"/>
                        </a:spcAft>
                      </a:pPr>
                      <a:r>
                        <a:rPr lang="lt-LT" sz="1300" dirty="0">
                          <a:effectLst/>
                        </a:rPr>
                        <a:t> </a:t>
                      </a:r>
                    </a:p>
                    <a:p>
                      <a:pPr>
                        <a:lnSpc>
                          <a:spcPct val="115000"/>
                        </a:lnSpc>
                        <a:spcAft>
                          <a:spcPts val="0"/>
                        </a:spcAft>
                      </a:pPr>
                      <a:r>
                        <a:rPr lang="lt-LT" sz="1300" dirty="0">
                          <a:effectLst/>
                        </a:rPr>
                        <a:t>Kauno Algio Žikevičiaus saugaus vaiko mokykla</a:t>
                      </a:r>
                      <a:endParaRPr lang="lt-LT" sz="1300" dirty="0">
                        <a:effectLst/>
                        <a:latin typeface="Arial" panose="020B0604020202020204" pitchFamily="34" charset="0"/>
                        <a:ea typeface="Arial" panose="020B0604020202020204" pitchFamily="34" charset="0"/>
                      </a:endParaRPr>
                    </a:p>
                  </a:txBody>
                  <a:tcPr marL="55160" marR="55160" marT="0" marB="0"/>
                </a:tc>
                <a:extLst>
                  <a:ext uri="{0D108BD9-81ED-4DB2-BD59-A6C34878D82A}">
                    <a16:rowId xmlns:a16="http://schemas.microsoft.com/office/drawing/2014/main" val="4079509823"/>
                  </a:ext>
                </a:extLst>
              </a:tr>
            </a:tbl>
          </a:graphicData>
        </a:graphic>
      </p:graphicFrame>
    </p:spTree>
    <p:extLst>
      <p:ext uri="{BB962C8B-B14F-4D97-AF65-F5344CB8AC3E}">
        <p14:creationId xmlns:p14="http://schemas.microsoft.com/office/powerpoint/2010/main" val="122581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85405520"/>
              </p:ext>
            </p:extLst>
          </p:nvPr>
        </p:nvGraphicFramePr>
        <p:xfrm>
          <a:off x="174171" y="121920"/>
          <a:ext cx="11930742" cy="6110156"/>
        </p:xfrm>
        <a:graphic>
          <a:graphicData uri="http://schemas.openxmlformats.org/drawingml/2006/table">
            <a:tbl>
              <a:tblPr bandRow="1">
                <a:tableStyleId>{21E4AEA4-8DFA-4A89-87EB-49C32662AFE0}</a:tableStyleId>
              </a:tblPr>
              <a:tblGrid>
                <a:gridCol w="543355">
                  <a:extLst>
                    <a:ext uri="{9D8B030D-6E8A-4147-A177-3AD203B41FA5}">
                      <a16:colId xmlns:a16="http://schemas.microsoft.com/office/drawing/2014/main" val="743195507"/>
                    </a:ext>
                  </a:extLst>
                </a:gridCol>
                <a:gridCol w="2392898">
                  <a:extLst>
                    <a:ext uri="{9D8B030D-6E8A-4147-A177-3AD203B41FA5}">
                      <a16:colId xmlns:a16="http://schemas.microsoft.com/office/drawing/2014/main" val="367650531"/>
                    </a:ext>
                  </a:extLst>
                </a:gridCol>
                <a:gridCol w="6202403">
                  <a:extLst>
                    <a:ext uri="{9D8B030D-6E8A-4147-A177-3AD203B41FA5}">
                      <a16:colId xmlns:a16="http://schemas.microsoft.com/office/drawing/2014/main" val="2306593615"/>
                    </a:ext>
                  </a:extLst>
                </a:gridCol>
                <a:gridCol w="1410162">
                  <a:extLst>
                    <a:ext uri="{9D8B030D-6E8A-4147-A177-3AD203B41FA5}">
                      <a16:colId xmlns:a16="http://schemas.microsoft.com/office/drawing/2014/main" val="1267550003"/>
                    </a:ext>
                  </a:extLst>
                </a:gridCol>
                <a:gridCol w="1381924">
                  <a:extLst>
                    <a:ext uri="{9D8B030D-6E8A-4147-A177-3AD203B41FA5}">
                      <a16:colId xmlns:a16="http://schemas.microsoft.com/office/drawing/2014/main" val="56216003"/>
                    </a:ext>
                  </a:extLst>
                </a:gridCol>
              </a:tblGrid>
              <a:tr h="937570">
                <a:tc>
                  <a:txBody>
                    <a:bodyPr/>
                    <a:lstStyle/>
                    <a:p>
                      <a:pPr algn="ctr">
                        <a:lnSpc>
                          <a:spcPct val="115000"/>
                        </a:lnSpc>
                        <a:spcAft>
                          <a:spcPts val="0"/>
                        </a:spcAft>
                      </a:pPr>
                      <a:r>
                        <a:rPr lang="lt-LT" sz="1300">
                          <a:effectLst/>
                        </a:rPr>
                        <a:t>2.2.</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Bendrojo ugdymo mokyklose steigti Atvirąsias klases (projektas).</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gn="just">
                        <a:lnSpc>
                          <a:spcPct val="115000"/>
                        </a:lnSpc>
                        <a:spcAft>
                          <a:spcPts val="0"/>
                        </a:spcAft>
                      </a:pPr>
                      <a:r>
                        <a:rPr lang="lt-LT" sz="1300" dirty="0">
                          <a:effectLst/>
                        </a:rPr>
                        <a:t>Įsteigta iki 20 Atvirųjų klasių:</a:t>
                      </a:r>
                    </a:p>
                    <a:p>
                      <a:pPr marL="342900" lvl="0" indent="-342900" algn="just">
                        <a:lnSpc>
                          <a:spcPct val="115000"/>
                        </a:lnSpc>
                        <a:spcAft>
                          <a:spcPts val="0"/>
                        </a:spcAft>
                        <a:buFont typeface="Symbol" panose="05050102010706020507" pitchFamily="18" charset="2"/>
                        <a:buChar char=""/>
                      </a:pPr>
                      <a:r>
                        <a:rPr lang="lt-LT" sz="1300" dirty="0">
                          <a:effectLst/>
                        </a:rPr>
                        <a:t>Užtikrinamas ne tik didelių ir labai didelių poreikių turinčių mokinių ugdymo(si) procesas bendrojo ugdymo mokyklose, bet ir kokybiškas ugdymas kiekvienam mokiniui. </a:t>
                      </a:r>
                      <a:endParaRPr lang="lt-LT" sz="1300" dirty="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2023–2024 ir 2024–2025 m. m.</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Švietimo įstaigos, kuriose steigiamos Atvirosios klasės</a:t>
                      </a:r>
                      <a:endParaRPr lang="lt-LT" sz="1300">
                        <a:effectLst/>
                        <a:latin typeface="Arial" panose="020B0604020202020204" pitchFamily="34" charset="0"/>
                        <a:ea typeface="Arial" panose="020B0604020202020204" pitchFamily="34" charset="0"/>
                      </a:endParaRPr>
                    </a:p>
                  </a:txBody>
                  <a:tcPr marL="45131" marR="45131" marT="0" marB="0"/>
                </a:tc>
                <a:extLst>
                  <a:ext uri="{0D108BD9-81ED-4DB2-BD59-A6C34878D82A}">
                    <a16:rowId xmlns:a16="http://schemas.microsoft.com/office/drawing/2014/main" val="745724290"/>
                  </a:ext>
                </a:extLst>
              </a:tr>
              <a:tr h="969608">
                <a:tc>
                  <a:txBody>
                    <a:bodyPr/>
                    <a:lstStyle/>
                    <a:p>
                      <a:pPr algn="ctr">
                        <a:lnSpc>
                          <a:spcPct val="115000"/>
                        </a:lnSpc>
                        <a:spcAft>
                          <a:spcPts val="0"/>
                        </a:spcAft>
                      </a:pPr>
                      <a:r>
                        <a:rPr lang="lt-LT" sz="1300">
                          <a:effectLst/>
                        </a:rPr>
                        <a:t>2.3.</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dirty="0">
                          <a:effectLst/>
                        </a:rPr>
                        <a:t>Skirti rezervinio mokytojo padėjėjo etatą.</a:t>
                      </a:r>
                      <a:endParaRPr lang="lt-LT" sz="1300" dirty="0">
                        <a:effectLst/>
                        <a:latin typeface="Arial" panose="020B0604020202020204" pitchFamily="34" charset="0"/>
                        <a:ea typeface="Arial" panose="020B0604020202020204" pitchFamily="34" charset="0"/>
                      </a:endParaRPr>
                    </a:p>
                  </a:txBody>
                  <a:tcPr marL="45131" marR="45131" marT="0" marB="0"/>
                </a:tc>
                <a:tc>
                  <a:txBody>
                    <a:bodyPr/>
                    <a:lstStyle/>
                    <a:p>
                      <a:pPr marL="342900" lvl="0" indent="-342900" algn="just">
                        <a:lnSpc>
                          <a:spcPct val="115000"/>
                        </a:lnSpc>
                        <a:spcAft>
                          <a:spcPts val="0"/>
                        </a:spcAft>
                        <a:buFont typeface="Symbol" panose="05050102010706020507" pitchFamily="18" charset="2"/>
                        <a:buChar char=""/>
                      </a:pPr>
                      <a:r>
                        <a:rPr lang="lt-LT" sz="1300" dirty="0">
                          <a:effectLst/>
                        </a:rPr>
                        <a:t>Ikimokyklinėse įstaigose didelių ir labai didelių poreikių mokiniui užtikrinama visos dienos priežiūra (rekomendacija PPT pažymoje);</a:t>
                      </a:r>
                    </a:p>
                    <a:p>
                      <a:pPr marL="342900" lvl="0" indent="-342900" algn="just">
                        <a:lnSpc>
                          <a:spcPct val="115000"/>
                        </a:lnSpc>
                        <a:spcAft>
                          <a:spcPts val="0"/>
                        </a:spcAft>
                        <a:buFont typeface="Symbol" panose="05050102010706020507" pitchFamily="18" charset="2"/>
                        <a:buChar char=""/>
                      </a:pPr>
                      <a:r>
                        <a:rPr lang="lt-LT" sz="1300" dirty="0">
                          <a:effectLst/>
                        </a:rPr>
                        <a:t>Suteikiama papildoma galimybė skirti rezervinio mokytojo padėjėjo etatą bendrojo ugdymo mokykloms, susiduriant su sudėtingais įtraukties atvejais. </a:t>
                      </a:r>
                      <a:endParaRPr lang="lt-LT" sz="1300" dirty="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dirty="0">
                          <a:effectLst/>
                        </a:rPr>
                        <a:t>2023–2024 ir 2024–2025 m. m.</a:t>
                      </a:r>
                      <a:endParaRPr lang="lt-LT" sz="1300" dirty="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dirty="0">
                          <a:effectLst/>
                        </a:rPr>
                        <a:t>Švietimo skyrius</a:t>
                      </a:r>
                      <a:endParaRPr lang="lt-LT" sz="1300" dirty="0">
                        <a:effectLst/>
                        <a:latin typeface="Arial" panose="020B0604020202020204" pitchFamily="34" charset="0"/>
                        <a:ea typeface="Arial" panose="020B0604020202020204" pitchFamily="34" charset="0"/>
                      </a:endParaRPr>
                    </a:p>
                  </a:txBody>
                  <a:tcPr marL="45131" marR="45131" marT="0" marB="0"/>
                </a:tc>
                <a:extLst>
                  <a:ext uri="{0D108BD9-81ED-4DB2-BD59-A6C34878D82A}">
                    <a16:rowId xmlns:a16="http://schemas.microsoft.com/office/drawing/2014/main" val="1309109896"/>
                  </a:ext>
                </a:extLst>
              </a:tr>
              <a:tr h="468784">
                <a:tc>
                  <a:txBody>
                    <a:bodyPr/>
                    <a:lstStyle/>
                    <a:p>
                      <a:pPr algn="ctr">
                        <a:lnSpc>
                          <a:spcPct val="115000"/>
                        </a:lnSpc>
                        <a:spcAft>
                          <a:spcPts val="0"/>
                        </a:spcAft>
                      </a:pPr>
                      <a:r>
                        <a:rPr lang="lt-LT" sz="1300">
                          <a:effectLst/>
                        </a:rPr>
                        <a:t>2.4.</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Stiprinti bendradarbiavimą su nevyriausybinėmis organizacijomis.</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gn="just">
                        <a:lnSpc>
                          <a:spcPct val="115000"/>
                        </a:lnSpc>
                        <a:spcAft>
                          <a:spcPts val="0"/>
                        </a:spcAft>
                      </a:pPr>
                      <a:r>
                        <a:rPr lang="lt-LT" sz="1300" dirty="0">
                          <a:effectLst/>
                        </a:rPr>
                        <a:t>Teikiamos kokybiškos, įvairių ugdymosi poreikių turinčių </a:t>
                      </a:r>
                      <a:r>
                        <a:rPr lang="lt-LT" sz="1300" dirty="0" smtClean="0">
                          <a:effectLst/>
                        </a:rPr>
                        <a:t>mokinių </a:t>
                      </a:r>
                      <a:r>
                        <a:rPr lang="lt-LT" sz="1300" dirty="0">
                          <a:effectLst/>
                        </a:rPr>
                        <a:t>ir jų tėvų poreikius atitinkančios dienos centrų paslaugos Kauno mieste.</a:t>
                      </a:r>
                      <a:endParaRPr lang="lt-LT" sz="1300" dirty="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2023–2024 ir 2024–2025 m. m.</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Švietimo skyrius</a:t>
                      </a:r>
                      <a:endParaRPr lang="lt-LT" sz="1300">
                        <a:effectLst/>
                        <a:latin typeface="Arial" panose="020B0604020202020204" pitchFamily="34" charset="0"/>
                        <a:ea typeface="Arial" panose="020B0604020202020204" pitchFamily="34" charset="0"/>
                      </a:endParaRPr>
                    </a:p>
                  </a:txBody>
                  <a:tcPr marL="45131" marR="45131" marT="0" marB="0"/>
                </a:tc>
                <a:extLst>
                  <a:ext uri="{0D108BD9-81ED-4DB2-BD59-A6C34878D82A}">
                    <a16:rowId xmlns:a16="http://schemas.microsoft.com/office/drawing/2014/main" val="1694149160"/>
                  </a:ext>
                </a:extLst>
              </a:tr>
              <a:tr h="2835950">
                <a:tc>
                  <a:txBody>
                    <a:bodyPr/>
                    <a:lstStyle/>
                    <a:p>
                      <a:pPr algn="ctr">
                        <a:lnSpc>
                          <a:spcPct val="115000"/>
                        </a:lnSpc>
                        <a:spcAft>
                          <a:spcPts val="0"/>
                        </a:spcAft>
                      </a:pPr>
                      <a:r>
                        <a:rPr lang="lt-LT" sz="1300">
                          <a:effectLst/>
                        </a:rPr>
                        <a:t>2.5.</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Gerinti mokyklų infrastruktūrą ir prieinamumą įvairių poreikių (ir negalią turintiems) mokiniams.</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gn="just">
                        <a:lnSpc>
                          <a:spcPct val="115000"/>
                        </a:lnSpc>
                        <a:spcAft>
                          <a:spcPts val="0"/>
                        </a:spcAft>
                      </a:pPr>
                      <a:r>
                        <a:rPr lang="en-US" sz="1300" dirty="0" err="1">
                          <a:effectLst/>
                        </a:rPr>
                        <a:t>Dalyvaujant</a:t>
                      </a:r>
                      <a:r>
                        <a:rPr lang="en-US" sz="1300" dirty="0">
                          <a:effectLst/>
                        </a:rPr>
                        <a:t> </a:t>
                      </a:r>
                      <a:r>
                        <a:rPr lang="en-US" sz="1300" dirty="0" err="1">
                          <a:effectLst/>
                        </a:rPr>
                        <a:t>Tūkstantmečio</a:t>
                      </a:r>
                      <a:r>
                        <a:rPr lang="en-US" sz="1300" dirty="0">
                          <a:effectLst/>
                        </a:rPr>
                        <a:t> </a:t>
                      </a:r>
                      <a:r>
                        <a:rPr lang="en-US" sz="1300" dirty="0" err="1">
                          <a:effectLst/>
                        </a:rPr>
                        <a:t>mokyklų</a:t>
                      </a:r>
                      <a:r>
                        <a:rPr lang="en-US" sz="1300" dirty="0">
                          <a:effectLst/>
                        </a:rPr>
                        <a:t> (TŪM) </a:t>
                      </a:r>
                      <a:r>
                        <a:rPr lang="en-US" sz="1300" dirty="0" err="1">
                          <a:effectLst/>
                        </a:rPr>
                        <a:t>programoje</a:t>
                      </a:r>
                      <a:r>
                        <a:rPr lang="en-US" sz="1300" dirty="0">
                          <a:effectLst/>
                        </a:rPr>
                        <a:t>:</a:t>
                      </a:r>
                      <a:endParaRPr lang="lt-LT" sz="1300" dirty="0">
                        <a:effectLst/>
                      </a:endParaRPr>
                    </a:p>
                    <a:p>
                      <a:pPr marL="342900" lvl="0" indent="-342900" algn="just">
                        <a:lnSpc>
                          <a:spcPct val="115000"/>
                        </a:lnSpc>
                        <a:spcAft>
                          <a:spcPts val="0"/>
                        </a:spcAft>
                        <a:buFont typeface="Symbol" panose="05050102010706020507" pitchFamily="18" charset="2"/>
                        <a:buChar char=""/>
                      </a:pPr>
                      <a:r>
                        <a:rPr lang="en-US" sz="1300" dirty="0">
                          <a:effectLst/>
                        </a:rPr>
                        <a:t>7 TŪM </a:t>
                      </a:r>
                      <a:r>
                        <a:rPr lang="en-US" sz="1300" dirty="0" err="1">
                          <a:effectLst/>
                        </a:rPr>
                        <a:t>mokykl</a:t>
                      </a:r>
                      <a:r>
                        <a:rPr lang="lt-LT" sz="1300" dirty="0">
                          <a:effectLst/>
                        </a:rPr>
                        <a:t>ų</a:t>
                      </a:r>
                      <a:r>
                        <a:rPr lang="en-US" sz="1300" dirty="0">
                          <a:effectLst/>
                        </a:rPr>
                        <a:t> </a:t>
                      </a:r>
                      <a:r>
                        <a:rPr lang="en-US" sz="1300" dirty="0" err="1">
                          <a:effectLst/>
                        </a:rPr>
                        <a:t>erdvės</a:t>
                      </a:r>
                      <a:r>
                        <a:rPr lang="en-US" sz="1300" dirty="0">
                          <a:effectLst/>
                        </a:rPr>
                        <a:t> </a:t>
                      </a:r>
                      <a:r>
                        <a:rPr lang="en-US" sz="1300" dirty="0" err="1">
                          <a:effectLst/>
                        </a:rPr>
                        <a:t>pritaikytos</a:t>
                      </a:r>
                      <a:r>
                        <a:rPr lang="en-US" sz="1300" dirty="0">
                          <a:effectLst/>
                        </a:rPr>
                        <a:t> </a:t>
                      </a:r>
                      <a:r>
                        <a:rPr lang="en-US" sz="1300" dirty="0" err="1">
                          <a:effectLst/>
                        </a:rPr>
                        <a:t>judėjimo</a:t>
                      </a:r>
                      <a:r>
                        <a:rPr lang="en-US" sz="1300" dirty="0">
                          <a:effectLst/>
                        </a:rPr>
                        <a:t> </a:t>
                      </a:r>
                      <a:r>
                        <a:rPr lang="en-US" sz="1300" dirty="0" err="1">
                          <a:effectLst/>
                        </a:rPr>
                        <a:t>negalią</a:t>
                      </a:r>
                      <a:r>
                        <a:rPr lang="en-US" sz="1300" dirty="0">
                          <a:effectLst/>
                        </a:rPr>
                        <a:t> </a:t>
                      </a:r>
                      <a:r>
                        <a:rPr lang="en-US" sz="1300" dirty="0" err="1">
                          <a:effectLst/>
                        </a:rPr>
                        <a:t>turintiems</a:t>
                      </a:r>
                      <a:r>
                        <a:rPr lang="en-US" sz="1300" dirty="0">
                          <a:effectLst/>
                        </a:rPr>
                        <a:t> </a:t>
                      </a:r>
                      <a:r>
                        <a:rPr lang="en-US" sz="1300" dirty="0" err="1">
                          <a:effectLst/>
                        </a:rPr>
                        <a:t>mokytojams</a:t>
                      </a:r>
                      <a:r>
                        <a:rPr lang="en-US" sz="1300" dirty="0">
                          <a:effectLst/>
                        </a:rPr>
                        <a:t> ir </a:t>
                      </a:r>
                      <a:r>
                        <a:rPr lang="en-US" sz="1300" dirty="0" err="1">
                          <a:effectLst/>
                        </a:rPr>
                        <a:t>mokiniams</a:t>
                      </a:r>
                      <a:r>
                        <a:rPr lang="en-US" sz="1300" dirty="0">
                          <a:effectLst/>
                        </a:rPr>
                        <a:t>;</a:t>
                      </a:r>
                      <a:endParaRPr lang="lt-LT" sz="1300" dirty="0">
                        <a:effectLst/>
                      </a:endParaRPr>
                    </a:p>
                    <a:p>
                      <a:pPr marL="342900" lvl="0" indent="-342900" algn="just">
                        <a:lnSpc>
                          <a:spcPct val="115000"/>
                        </a:lnSpc>
                        <a:spcAft>
                          <a:spcPts val="0"/>
                        </a:spcAft>
                        <a:buFont typeface="Symbol" panose="05050102010706020507" pitchFamily="18" charset="2"/>
                        <a:buChar char=""/>
                      </a:pPr>
                      <a:r>
                        <a:rPr lang="en-US" sz="1300" dirty="0">
                          <a:effectLst/>
                        </a:rPr>
                        <a:t>3 </a:t>
                      </a:r>
                      <a:r>
                        <a:rPr lang="en-US" sz="1300" dirty="0" err="1">
                          <a:effectLst/>
                        </a:rPr>
                        <a:t>mokyklų</a:t>
                      </a:r>
                      <a:r>
                        <a:rPr lang="en-US" sz="1300" dirty="0">
                          <a:effectLst/>
                        </a:rPr>
                        <a:t> </a:t>
                      </a:r>
                      <a:r>
                        <a:rPr lang="en-US" sz="1300" dirty="0" err="1">
                          <a:effectLst/>
                        </a:rPr>
                        <a:t>erdvės</a:t>
                      </a:r>
                      <a:r>
                        <a:rPr lang="en-US" sz="1300" dirty="0">
                          <a:effectLst/>
                        </a:rPr>
                        <a:t> </a:t>
                      </a:r>
                      <a:r>
                        <a:rPr lang="en-US" sz="1300" dirty="0" err="1">
                          <a:effectLst/>
                        </a:rPr>
                        <a:t>pritaikytos</a:t>
                      </a:r>
                      <a:r>
                        <a:rPr lang="en-US" sz="1300" dirty="0">
                          <a:effectLst/>
                        </a:rPr>
                        <a:t> </a:t>
                      </a:r>
                      <a:r>
                        <a:rPr lang="en-US" sz="1300" dirty="0" err="1" smtClean="0">
                          <a:effectLst/>
                        </a:rPr>
                        <a:t>reg</a:t>
                      </a:r>
                      <a:r>
                        <a:rPr lang="lt-LT" sz="1300" dirty="0" err="1" smtClean="0">
                          <a:effectLst/>
                        </a:rPr>
                        <a:t>os</a:t>
                      </a:r>
                      <a:r>
                        <a:rPr lang="en-US" sz="1300" dirty="0" smtClean="0">
                          <a:effectLst/>
                        </a:rPr>
                        <a:t> </a:t>
                      </a:r>
                      <a:r>
                        <a:rPr lang="en-US" sz="1300" dirty="0" err="1">
                          <a:effectLst/>
                        </a:rPr>
                        <a:t>negalią</a:t>
                      </a:r>
                      <a:r>
                        <a:rPr lang="en-US" sz="1300" dirty="0">
                          <a:effectLst/>
                        </a:rPr>
                        <a:t> </a:t>
                      </a:r>
                      <a:r>
                        <a:rPr lang="en-US" sz="1300" dirty="0" err="1">
                          <a:effectLst/>
                        </a:rPr>
                        <a:t>turintiems</a:t>
                      </a:r>
                      <a:r>
                        <a:rPr lang="en-US" sz="1300" dirty="0">
                          <a:effectLst/>
                        </a:rPr>
                        <a:t> </a:t>
                      </a:r>
                      <a:r>
                        <a:rPr lang="en-US" sz="1300" dirty="0" err="1">
                          <a:effectLst/>
                        </a:rPr>
                        <a:t>mokiniams</a:t>
                      </a:r>
                      <a:r>
                        <a:rPr lang="en-US" sz="1300" dirty="0">
                          <a:effectLst/>
                        </a:rPr>
                        <a:t>;</a:t>
                      </a:r>
                      <a:endParaRPr lang="lt-LT" sz="1300" dirty="0">
                        <a:effectLst/>
                      </a:endParaRPr>
                    </a:p>
                    <a:p>
                      <a:pPr marL="342900" lvl="0" indent="-342900" algn="just">
                        <a:lnSpc>
                          <a:spcPct val="115000"/>
                        </a:lnSpc>
                        <a:spcAft>
                          <a:spcPts val="0"/>
                        </a:spcAft>
                        <a:buFont typeface="Symbol" panose="05050102010706020507" pitchFamily="18" charset="2"/>
                        <a:buChar char=""/>
                      </a:pPr>
                      <a:r>
                        <a:rPr lang="en-US" sz="1300" dirty="0">
                          <a:effectLst/>
                        </a:rPr>
                        <a:t>7 </a:t>
                      </a:r>
                      <a:r>
                        <a:rPr lang="en-US" sz="1300" dirty="0" err="1">
                          <a:effectLst/>
                        </a:rPr>
                        <a:t>mokyklose</a:t>
                      </a:r>
                      <a:r>
                        <a:rPr lang="en-US" sz="1300" dirty="0">
                          <a:effectLst/>
                        </a:rPr>
                        <a:t> </a:t>
                      </a:r>
                      <a:r>
                        <a:rPr lang="en-US" sz="1300" dirty="0" err="1">
                          <a:effectLst/>
                        </a:rPr>
                        <a:t>įrengtos</a:t>
                      </a:r>
                      <a:r>
                        <a:rPr lang="en-US" sz="1300" dirty="0">
                          <a:effectLst/>
                        </a:rPr>
                        <a:t> </a:t>
                      </a:r>
                      <a:r>
                        <a:rPr lang="en-US" sz="1300" dirty="0" err="1">
                          <a:effectLst/>
                        </a:rPr>
                        <a:t>laisvalaikio-nusiraminimo</a:t>
                      </a:r>
                      <a:r>
                        <a:rPr lang="en-US" sz="1300" dirty="0">
                          <a:effectLst/>
                        </a:rPr>
                        <a:t> </a:t>
                      </a:r>
                      <a:r>
                        <a:rPr lang="en-US" sz="1300" dirty="0" err="1">
                          <a:effectLst/>
                        </a:rPr>
                        <a:t>erdvės</a:t>
                      </a:r>
                      <a:r>
                        <a:rPr lang="en-US" sz="1300" dirty="0">
                          <a:effectLst/>
                        </a:rPr>
                        <a:t>;</a:t>
                      </a:r>
                      <a:endParaRPr lang="lt-LT" sz="1300" dirty="0">
                        <a:effectLst/>
                      </a:endParaRPr>
                    </a:p>
                    <a:p>
                      <a:pPr marL="342900" lvl="0" indent="-342900" algn="just">
                        <a:lnSpc>
                          <a:spcPct val="115000"/>
                        </a:lnSpc>
                        <a:spcAft>
                          <a:spcPts val="0"/>
                        </a:spcAft>
                        <a:buFont typeface="Symbol" panose="05050102010706020507" pitchFamily="18" charset="2"/>
                        <a:buChar char=""/>
                      </a:pPr>
                      <a:r>
                        <a:rPr lang="en-US" sz="1300" dirty="0" err="1">
                          <a:effectLst/>
                        </a:rPr>
                        <a:t>įrengtos</a:t>
                      </a:r>
                      <a:r>
                        <a:rPr lang="en-US" sz="1300" dirty="0">
                          <a:effectLst/>
                        </a:rPr>
                        <a:t> ir </a:t>
                      </a:r>
                      <a:r>
                        <a:rPr lang="en-US" sz="1300" dirty="0" err="1">
                          <a:effectLst/>
                        </a:rPr>
                        <a:t>įvairių</a:t>
                      </a:r>
                      <a:r>
                        <a:rPr lang="en-US" sz="1300" dirty="0">
                          <a:effectLst/>
                        </a:rPr>
                        <a:t> </a:t>
                      </a:r>
                      <a:r>
                        <a:rPr lang="en-US" sz="1300" dirty="0" err="1">
                          <a:effectLst/>
                        </a:rPr>
                        <a:t>poreikių</a:t>
                      </a:r>
                      <a:r>
                        <a:rPr lang="en-US" sz="1300" dirty="0">
                          <a:effectLst/>
                        </a:rPr>
                        <a:t> </a:t>
                      </a:r>
                      <a:r>
                        <a:rPr lang="en-US" sz="1300" dirty="0" err="1">
                          <a:effectLst/>
                        </a:rPr>
                        <a:t>mokiniams</a:t>
                      </a:r>
                      <a:r>
                        <a:rPr lang="en-US" sz="1300" dirty="0">
                          <a:effectLst/>
                        </a:rPr>
                        <a:t> </a:t>
                      </a:r>
                      <a:r>
                        <a:rPr lang="en-US" sz="1300" dirty="0" err="1">
                          <a:effectLst/>
                        </a:rPr>
                        <a:t>pritaikytos</a:t>
                      </a:r>
                      <a:r>
                        <a:rPr lang="en-US" sz="1300" dirty="0">
                          <a:effectLst/>
                        </a:rPr>
                        <a:t> 6 </a:t>
                      </a:r>
                      <a:r>
                        <a:rPr lang="en-US" sz="1300" dirty="0" err="1">
                          <a:effectLst/>
                        </a:rPr>
                        <a:t>gamtos</a:t>
                      </a:r>
                      <a:r>
                        <a:rPr lang="en-US" sz="1300" dirty="0">
                          <a:effectLst/>
                        </a:rPr>
                        <a:t> </a:t>
                      </a:r>
                      <a:r>
                        <a:rPr lang="en-US" sz="1300" dirty="0" err="1">
                          <a:effectLst/>
                        </a:rPr>
                        <a:t>mokslų</a:t>
                      </a:r>
                      <a:r>
                        <a:rPr lang="en-US" sz="1300" dirty="0">
                          <a:effectLst/>
                        </a:rPr>
                        <a:t> </a:t>
                      </a:r>
                      <a:r>
                        <a:rPr lang="en-US" sz="1300" dirty="0" err="1">
                          <a:effectLst/>
                        </a:rPr>
                        <a:t>laboratorijos</a:t>
                      </a:r>
                      <a:r>
                        <a:rPr lang="en-US" sz="1300" dirty="0">
                          <a:effectLst/>
                        </a:rPr>
                        <a:t>, </a:t>
                      </a:r>
                      <a:r>
                        <a:rPr lang="en-US" sz="1300" dirty="0" err="1">
                          <a:effectLst/>
                        </a:rPr>
                        <a:t>kuriomis</a:t>
                      </a:r>
                      <a:r>
                        <a:rPr lang="en-US" sz="1300" dirty="0">
                          <a:effectLst/>
                        </a:rPr>
                        <a:t> </a:t>
                      </a:r>
                      <a:r>
                        <a:rPr lang="en-US" sz="1300" dirty="0" err="1">
                          <a:effectLst/>
                        </a:rPr>
                        <a:t>galės</a:t>
                      </a:r>
                      <a:r>
                        <a:rPr lang="en-US" sz="1300" dirty="0">
                          <a:effectLst/>
                        </a:rPr>
                        <a:t> </a:t>
                      </a:r>
                      <a:r>
                        <a:rPr lang="en-US" sz="1300" dirty="0" err="1">
                          <a:effectLst/>
                        </a:rPr>
                        <a:t>naudotis</a:t>
                      </a:r>
                      <a:r>
                        <a:rPr lang="en-US" sz="1300" dirty="0">
                          <a:effectLst/>
                        </a:rPr>
                        <a:t> ir </a:t>
                      </a:r>
                      <a:r>
                        <a:rPr lang="en-US" sz="1300" dirty="0" err="1">
                          <a:effectLst/>
                        </a:rPr>
                        <a:t>tinklaveikos</a:t>
                      </a:r>
                      <a:r>
                        <a:rPr lang="en-US" sz="1300" dirty="0">
                          <a:effectLst/>
                        </a:rPr>
                        <a:t> </a:t>
                      </a:r>
                      <a:r>
                        <a:rPr lang="en-US" sz="1300" dirty="0" err="1">
                          <a:effectLst/>
                        </a:rPr>
                        <a:t>būdu</a:t>
                      </a:r>
                      <a:r>
                        <a:rPr lang="en-US" sz="1300" dirty="0">
                          <a:effectLst/>
                        </a:rPr>
                        <a:t> </a:t>
                      </a:r>
                      <a:r>
                        <a:rPr lang="en-US" sz="1300" dirty="0" err="1">
                          <a:effectLst/>
                        </a:rPr>
                        <a:t>dalyvaujančios</a:t>
                      </a:r>
                      <a:r>
                        <a:rPr lang="en-US" sz="1300" dirty="0">
                          <a:effectLst/>
                        </a:rPr>
                        <a:t> </a:t>
                      </a:r>
                      <a:r>
                        <a:rPr lang="en-US" sz="1300" dirty="0" err="1">
                          <a:effectLst/>
                        </a:rPr>
                        <a:t>mokyklos</a:t>
                      </a:r>
                      <a:r>
                        <a:rPr lang="en-US" sz="1300" dirty="0">
                          <a:effectLst/>
                        </a:rPr>
                        <a:t>;</a:t>
                      </a:r>
                      <a:endParaRPr lang="lt-LT" sz="1300" dirty="0">
                        <a:effectLst/>
                      </a:endParaRPr>
                    </a:p>
                    <a:p>
                      <a:pPr marL="342900" lvl="0" indent="-342900" algn="just">
                        <a:lnSpc>
                          <a:spcPct val="115000"/>
                        </a:lnSpc>
                        <a:spcAft>
                          <a:spcPts val="0"/>
                        </a:spcAft>
                        <a:buFont typeface="Symbol" panose="05050102010706020507" pitchFamily="18" charset="2"/>
                        <a:buChar char=""/>
                      </a:pPr>
                      <a:r>
                        <a:rPr lang="en-US" sz="1300" dirty="0" err="1">
                          <a:effectLst/>
                        </a:rPr>
                        <a:t>sukurta</a:t>
                      </a:r>
                      <a:r>
                        <a:rPr lang="en-US" sz="1300" dirty="0">
                          <a:effectLst/>
                        </a:rPr>
                        <a:t> Kauno </a:t>
                      </a:r>
                      <a:r>
                        <a:rPr lang="en-US" sz="1300" dirty="0" err="1">
                          <a:effectLst/>
                        </a:rPr>
                        <a:t>miesto</a:t>
                      </a:r>
                      <a:r>
                        <a:rPr lang="en-US" sz="1300" dirty="0">
                          <a:effectLst/>
                        </a:rPr>
                        <a:t> </a:t>
                      </a:r>
                      <a:r>
                        <a:rPr lang="en-US" sz="1300" dirty="0" err="1">
                          <a:effectLst/>
                        </a:rPr>
                        <a:t>savivaldybės</a:t>
                      </a:r>
                      <a:r>
                        <a:rPr lang="en-US" sz="1300" dirty="0">
                          <a:effectLst/>
                        </a:rPr>
                        <a:t> </a:t>
                      </a:r>
                      <a:r>
                        <a:rPr lang="en-US" sz="1300" dirty="0" err="1">
                          <a:effectLst/>
                        </a:rPr>
                        <a:t>bendrojo</a:t>
                      </a:r>
                      <a:r>
                        <a:rPr lang="en-US" sz="1300" dirty="0">
                          <a:effectLst/>
                        </a:rPr>
                        <a:t> ugdymo </a:t>
                      </a:r>
                      <a:r>
                        <a:rPr lang="en-US" sz="1300" dirty="0" err="1">
                          <a:effectLst/>
                        </a:rPr>
                        <a:t>mokyklų</a:t>
                      </a:r>
                      <a:r>
                        <a:rPr lang="en-US" sz="1300" dirty="0">
                          <a:effectLst/>
                        </a:rPr>
                        <a:t> </a:t>
                      </a:r>
                      <a:r>
                        <a:rPr lang="en-US" sz="1300" dirty="0" err="1">
                          <a:effectLst/>
                        </a:rPr>
                        <a:t>komunikavimo</a:t>
                      </a:r>
                      <a:r>
                        <a:rPr lang="en-US" sz="1300" dirty="0">
                          <a:effectLst/>
                        </a:rPr>
                        <a:t> </a:t>
                      </a:r>
                      <a:r>
                        <a:rPr lang="en-US" sz="1300" dirty="0" err="1">
                          <a:effectLst/>
                        </a:rPr>
                        <a:t>platforma</a:t>
                      </a:r>
                      <a:r>
                        <a:rPr lang="en-US" sz="1300" dirty="0">
                          <a:effectLst/>
                        </a:rPr>
                        <a:t>, </a:t>
                      </a:r>
                      <a:r>
                        <a:rPr lang="en-US" sz="1300" dirty="0" err="1">
                          <a:effectLst/>
                        </a:rPr>
                        <a:t>kurioje</a:t>
                      </a:r>
                      <a:r>
                        <a:rPr lang="en-US" sz="1300" dirty="0">
                          <a:effectLst/>
                        </a:rPr>
                        <a:t> </a:t>
                      </a:r>
                      <a:r>
                        <a:rPr lang="en-US" sz="1300" dirty="0" err="1">
                          <a:effectLst/>
                        </a:rPr>
                        <a:t>įtraukiojo</a:t>
                      </a:r>
                      <a:r>
                        <a:rPr lang="en-US" sz="1300" dirty="0">
                          <a:effectLst/>
                        </a:rPr>
                        <a:t> ugdymo </a:t>
                      </a:r>
                      <a:r>
                        <a:rPr lang="en-US" sz="1300" dirty="0" err="1">
                          <a:effectLst/>
                        </a:rPr>
                        <a:t>srityje</a:t>
                      </a:r>
                      <a:r>
                        <a:rPr lang="en-US" sz="1300" dirty="0">
                          <a:effectLst/>
                        </a:rPr>
                        <a:t> bus </a:t>
                      </a:r>
                      <a:r>
                        <a:rPr lang="en-US" sz="1300" dirty="0" err="1">
                          <a:effectLst/>
                        </a:rPr>
                        <a:t>galima</a:t>
                      </a:r>
                      <a:r>
                        <a:rPr lang="en-US" sz="1300" dirty="0">
                          <a:effectLst/>
                        </a:rPr>
                        <a:t> </a:t>
                      </a:r>
                      <a:r>
                        <a:rPr lang="en-US" sz="1300" dirty="0" err="1">
                          <a:effectLst/>
                        </a:rPr>
                        <a:t>dalintis</a:t>
                      </a:r>
                      <a:r>
                        <a:rPr lang="en-US" sz="1300" dirty="0">
                          <a:effectLst/>
                        </a:rPr>
                        <a:t> </a:t>
                      </a:r>
                      <a:r>
                        <a:rPr lang="en-US" sz="1300" dirty="0" err="1">
                          <a:effectLst/>
                        </a:rPr>
                        <a:t>metodine</a:t>
                      </a:r>
                      <a:r>
                        <a:rPr lang="en-US" sz="1300" dirty="0">
                          <a:effectLst/>
                        </a:rPr>
                        <a:t> </a:t>
                      </a:r>
                      <a:r>
                        <a:rPr lang="en-US" sz="1300" dirty="0" err="1">
                          <a:effectLst/>
                        </a:rPr>
                        <a:t>medžiaga</a:t>
                      </a:r>
                      <a:r>
                        <a:rPr lang="en-US" sz="1300" dirty="0">
                          <a:effectLst/>
                        </a:rPr>
                        <a:t>, </a:t>
                      </a:r>
                      <a:r>
                        <a:rPr lang="en-US" sz="1300" dirty="0" err="1">
                          <a:effectLst/>
                        </a:rPr>
                        <a:t>sukurtomis</a:t>
                      </a:r>
                      <a:r>
                        <a:rPr lang="en-US" sz="1300" dirty="0">
                          <a:effectLst/>
                        </a:rPr>
                        <a:t> </a:t>
                      </a:r>
                      <a:r>
                        <a:rPr lang="en-US" sz="1300" dirty="0" err="1">
                          <a:effectLst/>
                        </a:rPr>
                        <a:t>programomis</a:t>
                      </a:r>
                      <a:r>
                        <a:rPr lang="en-US" sz="1300" dirty="0">
                          <a:effectLst/>
                        </a:rPr>
                        <a:t>, </a:t>
                      </a:r>
                      <a:r>
                        <a:rPr lang="en-US" sz="1300" dirty="0" err="1">
                          <a:effectLst/>
                        </a:rPr>
                        <a:t>įrankiais</a:t>
                      </a:r>
                      <a:r>
                        <a:rPr lang="en-US" sz="1300" dirty="0">
                          <a:effectLst/>
                        </a:rPr>
                        <a:t>, </a:t>
                      </a:r>
                      <a:r>
                        <a:rPr lang="en-US" sz="1300" dirty="0" err="1">
                          <a:effectLst/>
                        </a:rPr>
                        <a:t>komunikuoti</a:t>
                      </a:r>
                      <a:r>
                        <a:rPr lang="en-US" sz="1300" dirty="0">
                          <a:effectLst/>
                        </a:rPr>
                        <a:t> </a:t>
                      </a:r>
                      <a:r>
                        <a:rPr lang="en-US" sz="1300" dirty="0" err="1">
                          <a:effectLst/>
                        </a:rPr>
                        <a:t>tarpusavyje</a:t>
                      </a:r>
                      <a:r>
                        <a:rPr lang="en-US" sz="1300" dirty="0">
                          <a:effectLst/>
                        </a:rPr>
                        <a:t>, </a:t>
                      </a:r>
                      <a:r>
                        <a:rPr lang="en-US" sz="1300" dirty="0" err="1">
                          <a:effectLst/>
                        </a:rPr>
                        <a:t>dalintis</a:t>
                      </a:r>
                      <a:r>
                        <a:rPr lang="en-US" sz="1300" dirty="0">
                          <a:effectLst/>
                        </a:rPr>
                        <a:t> </a:t>
                      </a:r>
                      <a:r>
                        <a:rPr lang="en-US" sz="1300" dirty="0" err="1">
                          <a:effectLst/>
                        </a:rPr>
                        <a:t>vertinga</a:t>
                      </a:r>
                      <a:r>
                        <a:rPr lang="en-US" sz="1300" dirty="0">
                          <a:effectLst/>
                        </a:rPr>
                        <a:t> </a:t>
                      </a:r>
                      <a:r>
                        <a:rPr lang="en-US" sz="1300" dirty="0" err="1">
                          <a:effectLst/>
                        </a:rPr>
                        <a:t>patirtimi</a:t>
                      </a:r>
                      <a:r>
                        <a:rPr lang="en-US" sz="1300" dirty="0">
                          <a:effectLst/>
                        </a:rPr>
                        <a:t>, </a:t>
                      </a:r>
                      <a:r>
                        <a:rPr lang="en-US" sz="1300" dirty="0" err="1">
                          <a:effectLst/>
                        </a:rPr>
                        <a:t>bendrai</a:t>
                      </a:r>
                      <a:r>
                        <a:rPr lang="en-US" sz="1300" dirty="0">
                          <a:effectLst/>
                        </a:rPr>
                        <a:t> </a:t>
                      </a:r>
                      <a:r>
                        <a:rPr lang="en-US" sz="1300" dirty="0" err="1">
                          <a:effectLst/>
                        </a:rPr>
                        <a:t>spręsti</a:t>
                      </a:r>
                      <a:r>
                        <a:rPr lang="en-US" sz="1300" dirty="0">
                          <a:effectLst/>
                        </a:rPr>
                        <a:t> </a:t>
                      </a:r>
                      <a:r>
                        <a:rPr lang="en-US" sz="1300" dirty="0" err="1">
                          <a:effectLst/>
                        </a:rPr>
                        <a:t>sudėtingus</a:t>
                      </a:r>
                      <a:r>
                        <a:rPr lang="en-US" sz="1300" dirty="0">
                          <a:effectLst/>
                        </a:rPr>
                        <a:t> </a:t>
                      </a:r>
                      <a:r>
                        <a:rPr lang="en-US" sz="1300" dirty="0" err="1">
                          <a:effectLst/>
                        </a:rPr>
                        <a:t>atvejus</a:t>
                      </a:r>
                      <a:r>
                        <a:rPr lang="en-US" sz="1300" dirty="0">
                          <a:effectLst/>
                        </a:rPr>
                        <a:t>, </a:t>
                      </a:r>
                      <a:r>
                        <a:rPr lang="en-US" sz="1300" dirty="0" err="1">
                          <a:effectLst/>
                        </a:rPr>
                        <a:t>pakviesti</a:t>
                      </a:r>
                      <a:r>
                        <a:rPr lang="en-US" sz="1300" dirty="0">
                          <a:effectLst/>
                        </a:rPr>
                        <a:t> </a:t>
                      </a:r>
                      <a:r>
                        <a:rPr lang="en-US" sz="1300" dirty="0" err="1">
                          <a:effectLst/>
                        </a:rPr>
                        <a:t>studentus</a:t>
                      </a:r>
                      <a:r>
                        <a:rPr lang="en-US" sz="1300" dirty="0">
                          <a:effectLst/>
                        </a:rPr>
                        <a:t> </a:t>
                      </a:r>
                      <a:r>
                        <a:rPr lang="en-US" sz="1300" dirty="0" err="1">
                          <a:effectLst/>
                        </a:rPr>
                        <a:t>atlikti</a:t>
                      </a:r>
                      <a:r>
                        <a:rPr lang="en-US" sz="1300" dirty="0">
                          <a:effectLst/>
                        </a:rPr>
                        <a:t> </a:t>
                      </a:r>
                      <a:r>
                        <a:rPr lang="en-US" sz="1300" dirty="0" err="1">
                          <a:effectLst/>
                        </a:rPr>
                        <a:t>praktiką</a:t>
                      </a:r>
                      <a:r>
                        <a:rPr lang="en-US" sz="1300" dirty="0">
                          <a:effectLst/>
                        </a:rPr>
                        <a:t> ir pan.</a:t>
                      </a:r>
                      <a:endParaRPr lang="lt-LT" sz="1300" dirty="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2023–2024 ir 2024–2025 m. m.</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Švietimo skyrius</a:t>
                      </a:r>
                      <a:endParaRPr lang="lt-LT" sz="1300">
                        <a:effectLst/>
                        <a:latin typeface="Arial" panose="020B0604020202020204" pitchFamily="34" charset="0"/>
                        <a:ea typeface="Arial" panose="020B0604020202020204" pitchFamily="34" charset="0"/>
                      </a:endParaRPr>
                    </a:p>
                  </a:txBody>
                  <a:tcPr marL="45131" marR="45131" marT="0" marB="0"/>
                </a:tc>
                <a:extLst>
                  <a:ext uri="{0D108BD9-81ED-4DB2-BD59-A6C34878D82A}">
                    <a16:rowId xmlns:a16="http://schemas.microsoft.com/office/drawing/2014/main" val="3061674721"/>
                  </a:ext>
                </a:extLst>
              </a:tr>
              <a:tr h="619727">
                <a:tc>
                  <a:txBody>
                    <a:bodyPr/>
                    <a:lstStyle/>
                    <a:p>
                      <a:pPr algn="ctr">
                        <a:lnSpc>
                          <a:spcPct val="115000"/>
                        </a:lnSpc>
                        <a:spcAft>
                          <a:spcPts val="0"/>
                        </a:spcAft>
                      </a:pPr>
                      <a:r>
                        <a:rPr lang="lt-LT" sz="1300">
                          <a:effectLst/>
                        </a:rPr>
                        <a:t>2.6.</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Steigti įtraukiojo ugdymo srities tobulinimo koordinatoriaus pareigybę.</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gn="just">
                        <a:lnSpc>
                          <a:spcPct val="115000"/>
                        </a:lnSpc>
                        <a:spcAft>
                          <a:spcPts val="0"/>
                        </a:spcAft>
                      </a:pPr>
                      <a:r>
                        <a:rPr lang="lt-LT" sz="1300">
                          <a:effectLst/>
                        </a:rPr>
                        <a:t>TŪM projekto įgyvendinimo laikotarpiu užtikrinamas įtraukusis ugdymas ir tinklaveika, organizuojant įvairaus pobūdžio veiklas (ugdymo(si) veiklos, renginiai, kvalifikacijos tobulinimas ir pan.). </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a:effectLst/>
                        </a:rPr>
                        <a:t>2023–2024 ir 2024–2025 m. m.</a:t>
                      </a:r>
                      <a:endParaRPr lang="lt-LT" sz="1300">
                        <a:effectLst/>
                        <a:latin typeface="Arial" panose="020B0604020202020204" pitchFamily="34" charset="0"/>
                        <a:ea typeface="Arial" panose="020B0604020202020204" pitchFamily="34" charset="0"/>
                      </a:endParaRPr>
                    </a:p>
                  </a:txBody>
                  <a:tcPr marL="45131" marR="45131" marT="0" marB="0"/>
                </a:tc>
                <a:tc>
                  <a:txBody>
                    <a:bodyPr/>
                    <a:lstStyle/>
                    <a:p>
                      <a:pPr>
                        <a:lnSpc>
                          <a:spcPct val="115000"/>
                        </a:lnSpc>
                        <a:spcAft>
                          <a:spcPts val="0"/>
                        </a:spcAft>
                      </a:pPr>
                      <a:r>
                        <a:rPr lang="lt-LT" sz="1300" dirty="0">
                          <a:effectLst/>
                        </a:rPr>
                        <a:t>Švietimo skyrius</a:t>
                      </a:r>
                      <a:endParaRPr lang="lt-LT" sz="1300" dirty="0">
                        <a:effectLst/>
                        <a:latin typeface="Arial" panose="020B0604020202020204" pitchFamily="34" charset="0"/>
                        <a:ea typeface="Arial" panose="020B0604020202020204" pitchFamily="34" charset="0"/>
                      </a:endParaRPr>
                    </a:p>
                  </a:txBody>
                  <a:tcPr marL="45131" marR="45131" marT="0" marB="0"/>
                </a:tc>
                <a:extLst>
                  <a:ext uri="{0D108BD9-81ED-4DB2-BD59-A6C34878D82A}">
                    <a16:rowId xmlns:a16="http://schemas.microsoft.com/office/drawing/2014/main" val="1848107188"/>
                  </a:ext>
                </a:extLst>
              </a:tr>
            </a:tbl>
          </a:graphicData>
        </a:graphic>
      </p:graphicFrame>
    </p:spTree>
    <p:extLst>
      <p:ext uri="{BB962C8B-B14F-4D97-AF65-F5344CB8AC3E}">
        <p14:creationId xmlns:p14="http://schemas.microsoft.com/office/powerpoint/2010/main" val="112959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6806518"/>
              </p:ext>
            </p:extLst>
          </p:nvPr>
        </p:nvGraphicFramePr>
        <p:xfrm>
          <a:off x="252548" y="209007"/>
          <a:ext cx="11817531" cy="5876722"/>
        </p:xfrm>
        <a:graphic>
          <a:graphicData uri="http://schemas.openxmlformats.org/drawingml/2006/table">
            <a:tbl>
              <a:tblPr bandRow="1">
                <a:tableStyleId>{21E4AEA4-8DFA-4A89-87EB-49C32662AFE0}</a:tableStyleId>
              </a:tblPr>
              <a:tblGrid>
                <a:gridCol w="404469">
                  <a:extLst>
                    <a:ext uri="{9D8B030D-6E8A-4147-A177-3AD203B41FA5}">
                      <a16:colId xmlns:a16="http://schemas.microsoft.com/office/drawing/2014/main" val="926885908"/>
                    </a:ext>
                  </a:extLst>
                </a:gridCol>
                <a:gridCol w="1318921">
                  <a:extLst>
                    <a:ext uri="{9D8B030D-6E8A-4147-A177-3AD203B41FA5}">
                      <a16:colId xmlns:a16="http://schemas.microsoft.com/office/drawing/2014/main" val="2922943499"/>
                    </a:ext>
                  </a:extLst>
                </a:gridCol>
                <a:gridCol w="7328553">
                  <a:extLst>
                    <a:ext uri="{9D8B030D-6E8A-4147-A177-3AD203B41FA5}">
                      <a16:colId xmlns:a16="http://schemas.microsoft.com/office/drawing/2014/main" val="3470513898"/>
                    </a:ext>
                  </a:extLst>
                </a:gridCol>
                <a:gridCol w="1396779">
                  <a:extLst>
                    <a:ext uri="{9D8B030D-6E8A-4147-A177-3AD203B41FA5}">
                      <a16:colId xmlns:a16="http://schemas.microsoft.com/office/drawing/2014/main" val="2187344238"/>
                    </a:ext>
                  </a:extLst>
                </a:gridCol>
                <a:gridCol w="1368809">
                  <a:extLst>
                    <a:ext uri="{9D8B030D-6E8A-4147-A177-3AD203B41FA5}">
                      <a16:colId xmlns:a16="http://schemas.microsoft.com/office/drawing/2014/main" val="3750041117"/>
                    </a:ext>
                  </a:extLst>
                </a:gridCol>
              </a:tblGrid>
              <a:tr h="536269">
                <a:tc>
                  <a:txBody>
                    <a:bodyPr/>
                    <a:lstStyle/>
                    <a:p>
                      <a:pPr algn="ctr">
                        <a:lnSpc>
                          <a:spcPct val="115000"/>
                        </a:lnSpc>
                        <a:spcAft>
                          <a:spcPts val="0"/>
                        </a:spcAft>
                      </a:pPr>
                      <a:r>
                        <a:rPr lang="lt-LT" sz="1600" b="1" dirty="0">
                          <a:effectLst/>
                        </a:rPr>
                        <a:t>3.</a:t>
                      </a:r>
                      <a:endParaRPr lang="lt-LT" sz="1600" b="1" dirty="0">
                        <a:effectLst/>
                        <a:latin typeface="Arial" panose="020B0604020202020204" pitchFamily="34" charset="0"/>
                        <a:ea typeface="Arial" panose="020B0604020202020204" pitchFamily="34" charset="0"/>
                      </a:endParaRPr>
                    </a:p>
                  </a:txBody>
                  <a:tcPr marL="42174" marR="42174" marT="0" marB="0"/>
                </a:tc>
                <a:tc gridSpan="4">
                  <a:txBody>
                    <a:bodyPr/>
                    <a:lstStyle/>
                    <a:p>
                      <a:pPr marL="85725">
                        <a:lnSpc>
                          <a:spcPct val="115000"/>
                        </a:lnSpc>
                        <a:spcAft>
                          <a:spcPts val="0"/>
                        </a:spcAft>
                      </a:pPr>
                      <a:r>
                        <a:rPr lang="lt-LT" sz="1600" b="1" dirty="0">
                          <a:effectLst/>
                        </a:rPr>
                        <a:t>Uždavinys. Stiprinti pedagogų ir švietimo pagalbos specialistų rengimą ir jų kompetencijas įtraukiojo švietimo srityje  </a:t>
                      </a:r>
                      <a:endParaRPr lang="lt-LT" sz="1600" b="1" dirty="0">
                        <a:effectLst/>
                        <a:latin typeface="Arial" panose="020B0604020202020204" pitchFamily="34" charset="0"/>
                        <a:ea typeface="Arial" panose="020B0604020202020204" pitchFamily="34" charset="0"/>
                      </a:endParaRPr>
                    </a:p>
                  </a:txBody>
                  <a:tcPr marL="42174" marR="42174" marT="0" marB="0"/>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4103118831"/>
                  </a:ext>
                </a:extLst>
              </a:tr>
              <a:tr h="5315890">
                <a:tc>
                  <a:txBody>
                    <a:bodyPr/>
                    <a:lstStyle/>
                    <a:p>
                      <a:pPr algn="ctr">
                        <a:lnSpc>
                          <a:spcPct val="115000"/>
                        </a:lnSpc>
                        <a:spcAft>
                          <a:spcPts val="0"/>
                        </a:spcAft>
                      </a:pPr>
                      <a:r>
                        <a:rPr lang="lt-LT" sz="1300" dirty="0">
                          <a:effectLst/>
                        </a:rPr>
                        <a:t>3.1.</a:t>
                      </a:r>
                      <a:endParaRPr lang="lt-LT" sz="1300" dirty="0">
                        <a:effectLst/>
                        <a:latin typeface="Arial" panose="020B0604020202020204" pitchFamily="34" charset="0"/>
                        <a:ea typeface="Arial" panose="020B0604020202020204" pitchFamily="34" charset="0"/>
                      </a:endParaRPr>
                    </a:p>
                  </a:txBody>
                  <a:tcPr marL="42174" marR="42174" marT="0" marB="0"/>
                </a:tc>
                <a:tc>
                  <a:txBody>
                    <a:bodyPr/>
                    <a:lstStyle/>
                    <a:p>
                      <a:pPr>
                        <a:lnSpc>
                          <a:spcPct val="115000"/>
                        </a:lnSpc>
                        <a:spcAft>
                          <a:spcPts val="0"/>
                        </a:spcAft>
                      </a:pPr>
                      <a:r>
                        <a:rPr lang="lt-LT" sz="1300" dirty="0">
                          <a:effectLst/>
                        </a:rPr>
                        <a:t>Tobulinti pedagoginių darbuotojų ir mokytojų padėjėjų kompetencijas.</a:t>
                      </a:r>
                      <a:endParaRPr lang="lt-LT" sz="1300" dirty="0">
                        <a:effectLst/>
                        <a:latin typeface="Arial" panose="020B0604020202020204" pitchFamily="34" charset="0"/>
                        <a:ea typeface="Arial" panose="020B0604020202020204" pitchFamily="34" charset="0"/>
                      </a:endParaRPr>
                    </a:p>
                  </a:txBody>
                  <a:tcPr marL="42174" marR="42174" marT="0" marB="0"/>
                </a:tc>
                <a:tc>
                  <a:txBody>
                    <a:bodyPr/>
                    <a:lstStyle/>
                    <a:p>
                      <a:pPr algn="just">
                        <a:lnSpc>
                          <a:spcPct val="115000"/>
                        </a:lnSpc>
                        <a:spcAft>
                          <a:spcPts val="0"/>
                        </a:spcAft>
                      </a:pPr>
                      <a:r>
                        <a:rPr lang="lt-LT" sz="1300" dirty="0">
                          <a:effectLst/>
                        </a:rPr>
                        <a:t>Vadovams, pedagoginiams darbuotojams ir mokytojų padėjėjams organizuojami kvalifikacijos tobulinimo renginiai (ilgalaikės programos, tarptautiniai vertingos patirties sklaidos renginiai, metodiniai vertingos patirties sklaidos renginiai, vizitai švietimo įstaigose sėkmingai įgyvendinančiose įtraukiojo ugdymo tarptautines patirtis, paskaitos-diskusijos ir kt.); </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Nacionalinių kvalifikacijos tobulinimo programų dėl įtraukiojo ugdymo įgyvendinimas.</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Švietimo įstaigų švietimo pagalbos specialistų konsultavimas ir metodinės pagalbos teikimas:</a:t>
                      </a:r>
                    </a:p>
                    <a:p>
                      <a:pPr marL="342900" lvl="0" indent="-342900" algn="just">
                        <a:lnSpc>
                          <a:spcPct val="115000"/>
                        </a:lnSpc>
                        <a:spcAft>
                          <a:spcPts val="0"/>
                        </a:spcAft>
                        <a:buFont typeface="Symbol" panose="05050102010706020507" pitchFamily="18" charset="2"/>
                        <a:buChar char=""/>
                      </a:pPr>
                      <a:r>
                        <a:rPr lang="lt-LT" sz="1300" dirty="0">
                          <a:effectLst/>
                        </a:rPr>
                        <a:t>Specialiųjų pedagogų ir logopedų metodinės dienos tarnyboje pagal poreikį;</a:t>
                      </a:r>
                    </a:p>
                    <a:p>
                      <a:pPr marL="342900" lvl="0" indent="-342900" algn="just">
                        <a:lnSpc>
                          <a:spcPct val="115000"/>
                        </a:lnSpc>
                        <a:spcAft>
                          <a:spcPts val="0"/>
                        </a:spcAft>
                        <a:buFont typeface="Symbol" panose="05050102010706020507" pitchFamily="18" charset="2"/>
                        <a:buChar char=""/>
                      </a:pPr>
                      <a:r>
                        <a:rPr lang="lt-LT" sz="1300" dirty="0">
                          <a:effectLst/>
                        </a:rPr>
                        <a:t>Psichologų sudėtingų atvejų aptarimo grupės 1 k. per mėnesį pagal grafiką;</a:t>
                      </a:r>
                    </a:p>
                    <a:p>
                      <a:pPr marL="342900" lvl="0" indent="-342900" algn="just">
                        <a:lnSpc>
                          <a:spcPct val="115000"/>
                        </a:lnSpc>
                        <a:spcAft>
                          <a:spcPts val="0"/>
                        </a:spcAft>
                        <a:buFont typeface="Symbol" panose="05050102010706020507" pitchFamily="18" charset="2"/>
                        <a:buChar char=""/>
                      </a:pPr>
                      <a:r>
                        <a:rPr lang="lt-LT" sz="1300" dirty="0">
                          <a:effectLst/>
                        </a:rPr>
                        <a:t>Socialinių pedagogų sudėtingų atvejų aptarimo grupės 2 k. per mėnesį pagal grafiką.</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Mokyklų pedagoginių darbuotojų ir mokytojo padėjėjų kompetencijų tobulinimas dirbti su mokiniais (trumpalaikės stažuotės, atvejų aptarimai, mokymai ir kt.);</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TŪM programos įgyvendinimo metu visi bendrojo ugdymo mokyklų vadovai stažuočių (Izraelis, Švedija) metu įgis įtraukiojo ugdymo valdymo kompetencijas.</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TŪM programos įgyvendinimo metu 60 mokytojų ir švietimo pagalbos specialistų stažuočių metu perims Izraelio ir Švedijos patirtį įgyvendinant </a:t>
                      </a:r>
                      <a:r>
                        <a:rPr lang="lt-LT" sz="1300" dirty="0" err="1">
                          <a:effectLst/>
                        </a:rPr>
                        <a:t>įtraukųjį</a:t>
                      </a:r>
                      <a:r>
                        <a:rPr lang="lt-LT" sz="1300" dirty="0">
                          <a:effectLst/>
                        </a:rPr>
                        <a:t> ugdymą.  </a:t>
                      </a:r>
                    </a:p>
                    <a:p>
                      <a:pPr algn="just">
                        <a:lnSpc>
                          <a:spcPct val="115000"/>
                        </a:lnSpc>
                        <a:spcAft>
                          <a:spcPts val="0"/>
                        </a:spcAft>
                      </a:pPr>
                      <a:r>
                        <a:rPr lang="lt-LT" sz="1300" dirty="0">
                          <a:effectLst/>
                        </a:rPr>
                        <a:t> </a:t>
                      </a:r>
                    </a:p>
                    <a:p>
                      <a:pPr algn="just">
                        <a:lnSpc>
                          <a:spcPct val="115000"/>
                        </a:lnSpc>
                        <a:spcAft>
                          <a:spcPts val="0"/>
                        </a:spcAft>
                      </a:pPr>
                      <a:r>
                        <a:rPr lang="lt-LT" sz="1300" dirty="0">
                          <a:effectLst/>
                        </a:rPr>
                        <a:t>TŪM programos įgyvendinimo metu 60 mokytojų ir švietimo pagalbos specialistų dalyvaus </a:t>
                      </a:r>
                      <a:r>
                        <a:rPr lang="lt-LT" sz="1300" dirty="0" err="1">
                          <a:effectLst/>
                        </a:rPr>
                        <a:t>koučingo</a:t>
                      </a:r>
                      <a:r>
                        <a:rPr lang="lt-LT" sz="1300" dirty="0">
                          <a:effectLst/>
                        </a:rPr>
                        <a:t> sesijose, ugdant vidinę motyvaciją įgyvendinti pokyčius.</a:t>
                      </a:r>
                      <a:endParaRPr lang="lt-LT" sz="1300" dirty="0">
                        <a:effectLst/>
                        <a:latin typeface="Arial" panose="020B0604020202020204" pitchFamily="34" charset="0"/>
                        <a:ea typeface="Arial" panose="020B0604020202020204" pitchFamily="34" charset="0"/>
                      </a:endParaRPr>
                    </a:p>
                  </a:txBody>
                  <a:tcPr marL="42174" marR="42174" marT="0" marB="0"/>
                </a:tc>
                <a:tc>
                  <a:txBody>
                    <a:bodyPr/>
                    <a:lstStyle/>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r>
                        <a:rPr lang="lt-LT" sz="1300" dirty="0" smtClean="0">
                          <a:effectLst/>
                        </a:rPr>
                        <a:t>2023–2024 </a:t>
                      </a:r>
                      <a:r>
                        <a:rPr lang="lt-LT" sz="1300" dirty="0">
                          <a:effectLst/>
                        </a:rPr>
                        <a:t>ir 2024–2025 m. m.</a:t>
                      </a:r>
                    </a:p>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smtClean="0">
                          <a:effectLst/>
                        </a:rPr>
                        <a:t>2023–2024 </a:t>
                      </a:r>
                      <a:r>
                        <a:rPr lang="lt-LT" sz="1300" dirty="0">
                          <a:effectLst/>
                        </a:rPr>
                        <a:t>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2023–2024 ir 2024–2025 m. m.</a:t>
                      </a:r>
                      <a:endParaRPr lang="lt-LT" sz="1300" dirty="0">
                        <a:effectLst/>
                        <a:latin typeface="Arial" panose="020B0604020202020204" pitchFamily="34" charset="0"/>
                        <a:ea typeface="Arial" panose="020B0604020202020204" pitchFamily="34" charset="0"/>
                      </a:endParaRPr>
                    </a:p>
                  </a:txBody>
                  <a:tcPr marL="42174" marR="42174" marT="0" marB="0"/>
                </a:tc>
                <a:tc>
                  <a:txBody>
                    <a:bodyPr/>
                    <a:lstStyle/>
                    <a:p>
                      <a:pPr>
                        <a:lnSpc>
                          <a:spcPct val="115000"/>
                        </a:lnSpc>
                        <a:spcAft>
                          <a:spcPts val="0"/>
                        </a:spcAft>
                      </a:pPr>
                      <a:r>
                        <a:rPr lang="lt-LT" sz="1300" dirty="0">
                          <a:effectLst/>
                        </a:rPr>
                        <a:t>KŠIC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r>
                        <a:rPr lang="lt-LT" sz="1300" dirty="0" smtClean="0">
                          <a:effectLst/>
                        </a:rPr>
                        <a:t>KŠIC </a:t>
                      </a:r>
                      <a:endParaRPr lang="lt-LT" sz="1300" dirty="0">
                        <a:effectLst/>
                      </a:endParaRPr>
                    </a:p>
                    <a:p>
                      <a:pPr>
                        <a:lnSpc>
                          <a:spcPct val="115000"/>
                        </a:lnSpc>
                        <a:spcAft>
                          <a:spcPts val="0"/>
                        </a:spcAft>
                      </a:pPr>
                      <a:r>
                        <a:rPr lang="lt-LT" sz="1300" dirty="0">
                          <a:effectLst/>
                        </a:rPr>
                        <a:t> </a:t>
                      </a:r>
                    </a:p>
                    <a:p>
                      <a:pPr>
                        <a:lnSpc>
                          <a:spcPct val="115000"/>
                        </a:lnSpc>
                        <a:spcAft>
                          <a:spcPts val="0"/>
                        </a:spcAft>
                      </a:pPr>
                      <a:r>
                        <a:rPr lang="lt-LT" sz="1300" dirty="0">
                          <a:effectLst/>
                        </a:rPr>
                        <a:t> </a:t>
                      </a:r>
                      <a:r>
                        <a:rPr lang="lt-LT" sz="1300" dirty="0" smtClean="0">
                          <a:effectLst/>
                        </a:rPr>
                        <a:t>PPT</a:t>
                      </a:r>
                      <a:endParaRPr lang="lt-LT" sz="1300" dirty="0">
                        <a:effectLst/>
                      </a:endParaRP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endParaRPr lang="lt-LT" sz="1300" dirty="0" smtClean="0">
                        <a:effectLst/>
                      </a:endParaRPr>
                    </a:p>
                    <a:p>
                      <a:pPr>
                        <a:lnSpc>
                          <a:spcPct val="115000"/>
                        </a:lnSpc>
                        <a:spcAft>
                          <a:spcPts val="0"/>
                        </a:spcAft>
                      </a:pPr>
                      <a:r>
                        <a:rPr lang="lt-LT" sz="1300" dirty="0" smtClean="0">
                          <a:effectLst/>
                        </a:rPr>
                        <a:t>Kauno </a:t>
                      </a:r>
                      <a:r>
                        <a:rPr lang="lt-LT" sz="1300" dirty="0">
                          <a:effectLst/>
                        </a:rPr>
                        <a:t>šv. Roko mokykla</a:t>
                      </a:r>
                    </a:p>
                    <a:p>
                      <a:pPr>
                        <a:lnSpc>
                          <a:spcPct val="115000"/>
                        </a:lnSpc>
                        <a:spcAft>
                          <a:spcPts val="0"/>
                        </a:spcAft>
                      </a:pPr>
                      <a:r>
                        <a:rPr lang="lt-LT" sz="1300" dirty="0">
                          <a:effectLst/>
                        </a:rPr>
                        <a:t> </a:t>
                      </a:r>
                    </a:p>
                    <a:p>
                      <a:pPr>
                        <a:lnSpc>
                          <a:spcPct val="115000"/>
                        </a:lnSpc>
                        <a:spcAft>
                          <a:spcPts val="0"/>
                        </a:spcAft>
                      </a:pPr>
                      <a:r>
                        <a:rPr lang="lt-LT" sz="1300" dirty="0">
                          <a:effectLst/>
                        </a:rPr>
                        <a:t>Švietimo skyrius, KŠIC</a:t>
                      </a:r>
                    </a:p>
                    <a:p>
                      <a:pPr>
                        <a:lnSpc>
                          <a:spcPct val="115000"/>
                        </a:lnSpc>
                        <a:spcAft>
                          <a:spcPts val="0"/>
                        </a:spcAft>
                      </a:pPr>
                      <a:r>
                        <a:rPr lang="lt-LT" sz="1300" dirty="0">
                          <a:effectLst/>
                        </a:rPr>
                        <a:t> </a:t>
                      </a:r>
                    </a:p>
                    <a:p>
                      <a:pPr>
                        <a:lnSpc>
                          <a:spcPct val="115000"/>
                        </a:lnSpc>
                        <a:spcAft>
                          <a:spcPts val="0"/>
                        </a:spcAft>
                      </a:pPr>
                      <a:r>
                        <a:rPr lang="lt-LT" sz="1300" dirty="0" smtClean="0">
                          <a:effectLst/>
                        </a:rPr>
                        <a:t>Švietimo </a:t>
                      </a:r>
                      <a:r>
                        <a:rPr lang="lt-LT" sz="1300" dirty="0">
                          <a:effectLst/>
                        </a:rPr>
                        <a:t>skyrius, KŠIC</a:t>
                      </a:r>
                    </a:p>
                    <a:p>
                      <a:pPr>
                        <a:lnSpc>
                          <a:spcPct val="115000"/>
                        </a:lnSpc>
                        <a:spcAft>
                          <a:spcPts val="0"/>
                        </a:spcAft>
                      </a:pPr>
                      <a:endParaRPr lang="lt-LT" sz="1300" dirty="0" smtClean="0">
                        <a:effectLst/>
                      </a:endParaRPr>
                    </a:p>
                    <a:p>
                      <a:pPr>
                        <a:lnSpc>
                          <a:spcPct val="115000"/>
                        </a:lnSpc>
                        <a:spcAft>
                          <a:spcPts val="0"/>
                        </a:spcAft>
                      </a:pPr>
                      <a:r>
                        <a:rPr lang="lt-LT" sz="1300" dirty="0" smtClean="0">
                          <a:effectLst/>
                        </a:rPr>
                        <a:t>Švietimo </a:t>
                      </a:r>
                      <a:r>
                        <a:rPr lang="lt-LT" sz="1300" dirty="0">
                          <a:effectLst/>
                        </a:rPr>
                        <a:t>skyrius</a:t>
                      </a:r>
                      <a:endParaRPr lang="lt-LT" sz="1300" dirty="0">
                        <a:effectLst/>
                        <a:latin typeface="Arial" panose="020B0604020202020204" pitchFamily="34" charset="0"/>
                        <a:ea typeface="Arial" panose="020B0604020202020204" pitchFamily="34" charset="0"/>
                      </a:endParaRPr>
                    </a:p>
                  </a:txBody>
                  <a:tcPr marL="42174" marR="42174" marT="0" marB="0"/>
                </a:tc>
                <a:extLst>
                  <a:ext uri="{0D108BD9-81ED-4DB2-BD59-A6C34878D82A}">
                    <a16:rowId xmlns:a16="http://schemas.microsoft.com/office/drawing/2014/main" val="577059025"/>
                  </a:ext>
                </a:extLst>
              </a:tr>
            </a:tbl>
          </a:graphicData>
        </a:graphic>
      </p:graphicFrame>
    </p:spTree>
    <p:extLst>
      <p:ext uri="{BB962C8B-B14F-4D97-AF65-F5344CB8AC3E}">
        <p14:creationId xmlns:p14="http://schemas.microsoft.com/office/powerpoint/2010/main" val="417099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60361700"/>
              </p:ext>
            </p:extLst>
          </p:nvPr>
        </p:nvGraphicFramePr>
        <p:xfrm>
          <a:off x="278674" y="1454331"/>
          <a:ext cx="11582401" cy="3910149"/>
        </p:xfrm>
        <a:graphic>
          <a:graphicData uri="http://schemas.openxmlformats.org/drawingml/2006/table">
            <a:tbl>
              <a:tblPr bandRow="1">
                <a:tableStyleId>{21E4AEA4-8DFA-4A89-87EB-49C32662AFE0}</a:tableStyleId>
              </a:tblPr>
              <a:tblGrid>
                <a:gridCol w="527493">
                  <a:extLst>
                    <a:ext uri="{9D8B030D-6E8A-4147-A177-3AD203B41FA5}">
                      <a16:colId xmlns:a16="http://schemas.microsoft.com/office/drawing/2014/main" val="1388898670"/>
                    </a:ext>
                  </a:extLst>
                </a:gridCol>
                <a:gridCol w="2768711">
                  <a:extLst>
                    <a:ext uri="{9D8B030D-6E8A-4147-A177-3AD203B41FA5}">
                      <a16:colId xmlns:a16="http://schemas.microsoft.com/office/drawing/2014/main" val="3726605615"/>
                    </a:ext>
                  </a:extLst>
                </a:gridCol>
                <a:gridCol w="5575634">
                  <a:extLst>
                    <a:ext uri="{9D8B030D-6E8A-4147-A177-3AD203B41FA5}">
                      <a16:colId xmlns:a16="http://schemas.microsoft.com/office/drawing/2014/main" val="4029764860"/>
                    </a:ext>
                  </a:extLst>
                </a:gridCol>
                <a:gridCol w="1368988">
                  <a:extLst>
                    <a:ext uri="{9D8B030D-6E8A-4147-A177-3AD203B41FA5}">
                      <a16:colId xmlns:a16="http://schemas.microsoft.com/office/drawing/2014/main" val="4053503329"/>
                    </a:ext>
                  </a:extLst>
                </a:gridCol>
                <a:gridCol w="1341575">
                  <a:extLst>
                    <a:ext uri="{9D8B030D-6E8A-4147-A177-3AD203B41FA5}">
                      <a16:colId xmlns:a16="http://schemas.microsoft.com/office/drawing/2014/main" val="117532710"/>
                    </a:ext>
                  </a:extLst>
                </a:gridCol>
              </a:tblGrid>
              <a:tr h="3910149">
                <a:tc>
                  <a:txBody>
                    <a:bodyPr/>
                    <a:lstStyle/>
                    <a:p>
                      <a:pPr algn="ctr">
                        <a:lnSpc>
                          <a:spcPct val="115000"/>
                        </a:lnSpc>
                        <a:spcAft>
                          <a:spcPts val="0"/>
                        </a:spcAft>
                      </a:pPr>
                      <a:r>
                        <a:rPr lang="lt-LT" sz="1600">
                          <a:effectLst/>
                        </a:rPr>
                        <a:t>3.2.</a:t>
                      </a:r>
                      <a:endParaRPr lang="lt-LT" sz="160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dirty="0">
                          <a:effectLst/>
                        </a:rPr>
                        <a:t>Stiprinti ir įveiklinti vaiko gerovės komisijų  (VGK) vaidmenį plėtojant įtrauktį švietime.</a:t>
                      </a:r>
                      <a:endParaRPr lang="lt-LT" sz="1600" dirty="0">
                        <a:effectLst/>
                        <a:latin typeface="Arial" panose="020B0604020202020204" pitchFamily="34" charset="0"/>
                        <a:ea typeface="Arial" panose="020B0604020202020204" pitchFamily="34" charset="0"/>
                      </a:endParaRPr>
                    </a:p>
                  </a:txBody>
                  <a:tcPr marL="68580" marR="68580" marT="0" marB="0"/>
                </a:tc>
                <a:tc>
                  <a:txBody>
                    <a:bodyPr/>
                    <a:lstStyle/>
                    <a:p>
                      <a:pPr algn="just">
                        <a:lnSpc>
                          <a:spcPct val="115000"/>
                        </a:lnSpc>
                        <a:spcAft>
                          <a:spcPts val="0"/>
                        </a:spcAft>
                      </a:pPr>
                      <a:r>
                        <a:rPr lang="lt-LT" sz="1600" dirty="0">
                          <a:effectLst/>
                        </a:rPr>
                        <a:t>VGK pirmininkų pasitarimai.</a:t>
                      </a:r>
                    </a:p>
                    <a:p>
                      <a:pPr algn="just">
                        <a:lnSpc>
                          <a:spcPct val="115000"/>
                        </a:lnSpc>
                        <a:spcAft>
                          <a:spcPts val="0"/>
                        </a:spcAft>
                      </a:pPr>
                      <a:r>
                        <a:rPr lang="lt-LT" sz="1600" dirty="0">
                          <a:effectLst/>
                        </a:rPr>
                        <a:t> </a:t>
                      </a:r>
                    </a:p>
                    <a:p>
                      <a:pPr algn="just">
                        <a:lnSpc>
                          <a:spcPct val="115000"/>
                        </a:lnSpc>
                        <a:spcAft>
                          <a:spcPts val="0"/>
                        </a:spcAft>
                      </a:pPr>
                      <a:r>
                        <a:rPr lang="lt-LT" sz="1600" dirty="0">
                          <a:effectLst/>
                        </a:rPr>
                        <a:t> </a:t>
                      </a:r>
                    </a:p>
                    <a:p>
                      <a:pPr algn="just">
                        <a:lnSpc>
                          <a:spcPct val="115000"/>
                        </a:lnSpc>
                        <a:spcAft>
                          <a:spcPts val="0"/>
                        </a:spcAft>
                      </a:pPr>
                      <a:r>
                        <a:rPr lang="lt-LT" sz="1600" dirty="0">
                          <a:effectLst/>
                        </a:rPr>
                        <a:t> </a:t>
                      </a:r>
                    </a:p>
                    <a:p>
                      <a:pPr algn="just">
                        <a:lnSpc>
                          <a:spcPct val="115000"/>
                        </a:lnSpc>
                        <a:spcAft>
                          <a:spcPts val="0"/>
                        </a:spcAft>
                      </a:pPr>
                      <a:r>
                        <a:rPr lang="lt-LT" sz="1600" dirty="0">
                          <a:effectLst/>
                        </a:rPr>
                        <a:t>Organizuojami mokymai, metodiniai renginiai, konsultacijos, apskritojo stalo diskusijos dėl VGK veiklos;</a:t>
                      </a:r>
                    </a:p>
                    <a:p>
                      <a:pPr algn="just">
                        <a:lnSpc>
                          <a:spcPct val="115000"/>
                        </a:lnSpc>
                        <a:spcAft>
                          <a:spcPts val="0"/>
                        </a:spcAft>
                      </a:pPr>
                      <a:r>
                        <a:rPr lang="lt-LT" sz="1600" dirty="0">
                          <a:effectLst/>
                        </a:rPr>
                        <a:t> </a:t>
                      </a:r>
                    </a:p>
                    <a:p>
                      <a:pPr algn="just">
                        <a:lnSpc>
                          <a:spcPct val="115000"/>
                        </a:lnSpc>
                        <a:spcAft>
                          <a:spcPts val="0"/>
                        </a:spcAft>
                      </a:pPr>
                      <a:r>
                        <a:rPr lang="lt-LT" sz="1600" dirty="0">
                          <a:effectLst/>
                        </a:rPr>
                        <a:t> </a:t>
                      </a:r>
                    </a:p>
                    <a:p>
                      <a:pPr algn="just">
                        <a:lnSpc>
                          <a:spcPct val="115000"/>
                        </a:lnSpc>
                        <a:spcAft>
                          <a:spcPts val="0"/>
                        </a:spcAft>
                      </a:pPr>
                      <a:r>
                        <a:rPr lang="lt-LT" sz="1600" dirty="0" smtClean="0">
                          <a:effectLst/>
                        </a:rPr>
                        <a:t>Organizuojami sudėtingų </a:t>
                      </a:r>
                      <a:r>
                        <a:rPr lang="lt-LT" sz="1600" dirty="0" err="1" smtClean="0">
                          <a:effectLst/>
                        </a:rPr>
                        <a:t>įtraukties</a:t>
                      </a:r>
                      <a:r>
                        <a:rPr lang="lt-LT" sz="1600" dirty="0" smtClean="0">
                          <a:effectLst/>
                        </a:rPr>
                        <a:t> atvejų išplėstiniai VGK posėdžiai,  dalyvaujant kitų institucijų atstovams.</a:t>
                      </a:r>
                      <a:endParaRPr lang="lt-LT" sz="1600" dirty="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a:effectLst/>
                        </a:rPr>
                        <a:t>2023–2024 ir 2024–2025 m. m.</a:t>
                      </a:r>
                    </a:p>
                    <a:p>
                      <a:pPr>
                        <a:lnSpc>
                          <a:spcPct val="115000"/>
                        </a:lnSpc>
                        <a:spcAft>
                          <a:spcPts val="0"/>
                        </a:spcAft>
                      </a:pPr>
                      <a:r>
                        <a:rPr lang="lt-LT" sz="1600">
                          <a:effectLst/>
                        </a:rPr>
                        <a:t> </a:t>
                      </a:r>
                    </a:p>
                    <a:p>
                      <a:pPr>
                        <a:lnSpc>
                          <a:spcPct val="115000"/>
                        </a:lnSpc>
                        <a:spcAft>
                          <a:spcPts val="0"/>
                        </a:spcAft>
                      </a:pPr>
                      <a:r>
                        <a:rPr lang="lt-LT" sz="1600">
                          <a:effectLst/>
                        </a:rPr>
                        <a:t>2023–2024 ir 2024–2025 m. m.</a:t>
                      </a:r>
                      <a:endParaRPr lang="lt-LT" sz="1600">
                        <a:effectLst/>
                        <a:latin typeface="Arial" panose="020B0604020202020204" pitchFamily="34" charset="0"/>
                        <a:ea typeface="Arial" panose="020B0604020202020204" pitchFamily="34" charset="0"/>
                      </a:endParaRPr>
                    </a:p>
                  </a:txBody>
                  <a:tcPr marL="68580" marR="68580" marT="0" marB="0"/>
                </a:tc>
                <a:tc>
                  <a:txBody>
                    <a:bodyPr/>
                    <a:lstStyle/>
                    <a:p>
                      <a:pPr>
                        <a:lnSpc>
                          <a:spcPct val="115000"/>
                        </a:lnSpc>
                        <a:spcAft>
                          <a:spcPts val="0"/>
                        </a:spcAft>
                      </a:pPr>
                      <a:r>
                        <a:rPr lang="lt-LT" sz="1600" dirty="0">
                          <a:effectLst/>
                        </a:rPr>
                        <a:t>PPT</a:t>
                      </a:r>
                    </a:p>
                    <a:p>
                      <a:pPr>
                        <a:lnSpc>
                          <a:spcPct val="115000"/>
                        </a:lnSpc>
                        <a:spcAft>
                          <a:spcPts val="0"/>
                        </a:spcAft>
                      </a:pPr>
                      <a:r>
                        <a:rPr lang="lt-LT" sz="1600" dirty="0">
                          <a:effectLst/>
                        </a:rPr>
                        <a:t> </a:t>
                      </a:r>
                    </a:p>
                    <a:p>
                      <a:pPr>
                        <a:lnSpc>
                          <a:spcPct val="115000"/>
                        </a:lnSpc>
                        <a:spcAft>
                          <a:spcPts val="0"/>
                        </a:spcAft>
                      </a:pPr>
                      <a:r>
                        <a:rPr lang="lt-LT" sz="1600" dirty="0">
                          <a:effectLst/>
                        </a:rPr>
                        <a:t> </a:t>
                      </a:r>
                    </a:p>
                    <a:p>
                      <a:pPr>
                        <a:lnSpc>
                          <a:spcPct val="115000"/>
                        </a:lnSpc>
                        <a:spcAft>
                          <a:spcPts val="0"/>
                        </a:spcAft>
                      </a:pPr>
                      <a:r>
                        <a:rPr lang="lt-LT" sz="1600" dirty="0">
                          <a:effectLst/>
                        </a:rPr>
                        <a:t> </a:t>
                      </a:r>
                    </a:p>
                    <a:p>
                      <a:pPr>
                        <a:lnSpc>
                          <a:spcPct val="115000"/>
                        </a:lnSpc>
                        <a:spcAft>
                          <a:spcPts val="0"/>
                        </a:spcAft>
                      </a:pPr>
                      <a:r>
                        <a:rPr lang="lt-LT" sz="1600" dirty="0">
                          <a:effectLst/>
                        </a:rPr>
                        <a:t>KŠIC</a:t>
                      </a:r>
                    </a:p>
                    <a:p>
                      <a:pPr>
                        <a:lnSpc>
                          <a:spcPct val="115000"/>
                        </a:lnSpc>
                        <a:spcAft>
                          <a:spcPts val="0"/>
                        </a:spcAft>
                      </a:pPr>
                      <a:r>
                        <a:rPr lang="lt-LT" sz="1600" dirty="0">
                          <a:effectLst/>
                        </a:rPr>
                        <a:t> </a:t>
                      </a:r>
                    </a:p>
                    <a:p>
                      <a:pPr>
                        <a:lnSpc>
                          <a:spcPct val="115000"/>
                        </a:lnSpc>
                        <a:spcAft>
                          <a:spcPts val="0"/>
                        </a:spcAft>
                      </a:pPr>
                      <a:r>
                        <a:rPr lang="lt-LT" sz="1600" dirty="0">
                          <a:effectLst/>
                        </a:rPr>
                        <a:t> </a:t>
                      </a:r>
                    </a:p>
                    <a:p>
                      <a:pPr>
                        <a:lnSpc>
                          <a:spcPct val="115000"/>
                        </a:lnSpc>
                        <a:spcAft>
                          <a:spcPts val="0"/>
                        </a:spcAft>
                      </a:pPr>
                      <a:r>
                        <a:rPr lang="lt-LT" sz="1600" dirty="0">
                          <a:effectLst/>
                        </a:rPr>
                        <a:t> </a:t>
                      </a:r>
                    </a:p>
                    <a:p>
                      <a:pPr>
                        <a:lnSpc>
                          <a:spcPct val="115000"/>
                        </a:lnSpc>
                        <a:spcAft>
                          <a:spcPts val="0"/>
                        </a:spcAft>
                      </a:pPr>
                      <a:r>
                        <a:rPr lang="lt-LT" sz="1600" dirty="0" smtClean="0">
                          <a:effectLst/>
                        </a:rPr>
                        <a:t>Švietimo įstaigos, Švietimo </a:t>
                      </a:r>
                      <a:r>
                        <a:rPr lang="lt-LT" sz="1600" dirty="0">
                          <a:effectLst/>
                        </a:rPr>
                        <a:t>skyrius</a:t>
                      </a:r>
                      <a:endParaRPr lang="lt-LT" sz="1600" dirty="0">
                        <a:effectLst/>
                        <a:latin typeface="Arial" panose="020B0604020202020204" pitchFamily="34" charset="0"/>
                        <a:ea typeface="Arial" panose="020B0604020202020204" pitchFamily="34" charset="0"/>
                      </a:endParaRPr>
                    </a:p>
                  </a:txBody>
                  <a:tcPr marL="68580" marR="68580" marT="0" marB="0"/>
                </a:tc>
                <a:extLst>
                  <a:ext uri="{0D108BD9-81ED-4DB2-BD59-A6C34878D82A}">
                    <a16:rowId xmlns:a16="http://schemas.microsoft.com/office/drawing/2014/main" val="1497281928"/>
                  </a:ext>
                </a:extLst>
              </a:tr>
            </a:tbl>
          </a:graphicData>
        </a:graphic>
      </p:graphicFrame>
    </p:spTree>
    <p:extLst>
      <p:ext uri="{BB962C8B-B14F-4D97-AF65-F5344CB8AC3E}">
        <p14:creationId xmlns:p14="http://schemas.microsoft.com/office/powerpoint/2010/main" val="218767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97008447"/>
              </p:ext>
            </p:extLst>
          </p:nvPr>
        </p:nvGraphicFramePr>
        <p:xfrm>
          <a:off x="287383" y="391885"/>
          <a:ext cx="11582400" cy="5639272"/>
        </p:xfrm>
        <a:graphic>
          <a:graphicData uri="http://schemas.openxmlformats.org/drawingml/2006/table">
            <a:tbl>
              <a:tblPr bandRow="1">
                <a:tableStyleId>{21E4AEA4-8DFA-4A89-87EB-49C32662AFE0}</a:tableStyleId>
              </a:tblPr>
              <a:tblGrid>
                <a:gridCol w="527492">
                  <a:extLst>
                    <a:ext uri="{9D8B030D-6E8A-4147-A177-3AD203B41FA5}">
                      <a16:colId xmlns:a16="http://schemas.microsoft.com/office/drawing/2014/main" val="749997204"/>
                    </a:ext>
                  </a:extLst>
                </a:gridCol>
                <a:gridCol w="2768711">
                  <a:extLst>
                    <a:ext uri="{9D8B030D-6E8A-4147-A177-3AD203B41FA5}">
                      <a16:colId xmlns:a16="http://schemas.microsoft.com/office/drawing/2014/main" val="592452773"/>
                    </a:ext>
                  </a:extLst>
                </a:gridCol>
                <a:gridCol w="5575634">
                  <a:extLst>
                    <a:ext uri="{9D8B030D-6E8A-4147-A177-3AD203B41FA5}">
                      <a16:colId xmlns:a16="http://schemas.microsoft.com/office/drawing/2014/main" val="1650500263"/>
                    </a:ext>
                  </a:extLst>
                </a:gridCol>
                <a:gridCol w="1368988">
                  <a:extLst>
                    <a:ext uri="{9D8B030D-6E8A-4147-A177-3AD203B41FA5}">
                      <a16:colId xmlns:a16="http://schemas.microsoft.com/office/drawing/2014/main" val="3523330498"/>
                    </a:ext>
                  </a:extLst>
                </a:gridCol>
                <a:gridCol w="1341575">
                  <a:extLst>
                    <a:ext uri="{9D8B030D-6E8A-4147-A177-3AD203B41FA5}">
                      <a16:colId xmlns:a16="http://schemas.microsoft.com/office/drawing/2014/main" val="2171988719"/>
                    </a:ext>
                  </a:extLst>
                </a:gridCol>
              </a:tblGrid>
              <a:tr h="447066">
                <a:tc>
                  <a:txBody>
                    <a:bodyPr/>
                    <a:lstStyle/>
                    <a:p>
                      <a:pPr algn="ctr">
                        <a:lnSpc>
                          <a:spcPct val="115000"/>
                        </a:lnSpc>
                        <a:spcAft>
                          <a:spcPts val="0"/>
                        </a:spcAft>
                      </a:pPr>
                      <a:r>
                        <a:rPr lang="lt-LT" sz="1600" b="1">
                          <a:effectLst/>
                        </a:rPr>
                        <a:t>4.</a:t>
                      </a:r>
                      <a:endParaRPr lang="lt-LT" sz="1600" b="1">
                        <a:effectLst/>
                        <a:latin typeface="Arial" panose="020B0604020202020204" pitchFamily="34" charset="0"/>
                        <a:ea typeface="Arial" panose="020B0604020202020204" pitchFamily="34" charset="0"/>
                      </a:endParaRPr>
                    </a:p>
                  </a:txBody>
                  <a:tcPr marL="59573" marR="59573" marT="0" marB="0"/>
                </a:tc>
                <a:tc gridSpan="4">
                  <a:txBody>
                    <a:bodyPr/>
                    <a:lstStyle/>
                    <a:p>
                      <a:pPr algn="just">
                        <a:lnSpc>
                          <a:spcPct val="115000"/>
                        </a:lnSpc>
                        <a:spcAft>
                          <a:spcPts val="0"/>
                        </a:spcAft>
                      </a:pPr>
                      <a:r>
                        <a:rPr lang="lt-LT" sz="1600" b="1" dirty="0">
                          <a:effectLst/>
                        </a:rPr>
                        <a:t>Uždavinys. Formuoti palankų ikimokyklinių ir bendrojo ugdymo mokyklų bendruomenių bei visuomenės požiūrį į įtraukųjį ugdymą</a:t>
                      </a:r>
                      <a:endParaRPr lang="lt-LT" sz="1600" b="1" dirty="0">
                        <a:effectLst/>
                        <a:latin typeface="Arial" panose="020B0604020202020204" pitchFamily="34" charset="0"/>
                        <a:ea typeface="Arial" panose="020B0604020202020204" pitchFamily="34" charset="0"/>
                      </a:endParaRPr>
                    </a:p>
                  </a:txBody>
                  <a:tcPr marL="59573" marR="59573" marT="0" marB="0"/>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82213394"/>
                  </a:ext>
                </a:extLst>
              </a:tr>
              <a:tr h="3939250">
                <a:tc>
                  <a:txBody>
                    <a:bodyPr/>
                    <a:lstStyle/>
                    <a:p>
                      <a:pPr algn="ctr">
                        <a:lnSpc>
                          <a:spcPct val="115000"/>
                        </a:lnSpc>
                        <a:spcAft>
                          <a:spcPts val="0"/>
                        </a:spcAft>
                      </a:pPr>
                      <a:r>
                        <a:rPr lang="lt-LT" sz="1300">
                          <a:effectLst/>
                        </a:rPr>
                        <a:t>4.1.</a:t>
                      </a:r>
                      <a:endParaRPr lang="lt-LT" sz="1300">
                        <a:effectLst/>
                        <a:latin typeface="Arial" panose="020B0604020202020204" pitchFamily="34" charset="0"/>
                        <a:ea typeface="Arial" panose="020B0604020202020204" pitchFamily="34" charset="0"/>
                      </a:endParaRPr>
                    </a:p>
                  </a:txBody>
                  <a:tcPr marL="59573" marR="59573" marT="0" marB="0"/>
                </a:tc>
                <a:tc>
                  <a:txBody>
                    <a:bodyPr/>
                    <a:lstStyle/>
                    <a:p>
                      <a:pPr>
                        <a:lnSpc>
                          <a:spcPct val="115000"/>
                        </a:lnSpc>
                        <a:spcAft>
                          <a:spcPts val="0"/>
                        </a:spcAft>
                      </a:pPr>
                      <a:r>
                        <a:rPr lang="lt-LT" sz="1300" dirty="0">
                          <a:effectLst/>
                        </a:rPr>
                        <a:t>Stiprinti ir formuoti teigiamas visuomenės ir švietimo bendruomenės nuostatas į </a:t>
                      </a:r>
                      <a:r>
                        <a:rPr lang="lt-LT" sz="1300" dirty="0" err="1">
                          <a:effectLst/>
                        </a:rPr>
                        <a:t>įtrauktį</a:t>
                      </a:r>
                      <a:r>
                        <a:rPr lang="lt-LT" sz="1300" dirty="0">
                          <a:effectLst/>
                        </a:rPr>
                        <a:t> švietime.</a:t>
                      </a:r>
                      <a:endParaRPr lang="lt-LT" sz="1300" dirty="0">
                        <a:effectLst/>
                        <a:latin typeface="Arial" panose="020B0604020202020204" pitchFamily="34" charset="0"/>
                        <a:ea typeface="Arial" panose="020B0604020202020204" pitchFamily="34" charset="0"/>
                      </a:endParaRPr>
                    </a:p>
                  </a:txBody>
                  <a:tcPr marL="59573" marR="59573" marT="0" marB="0"/>
                </a:tc>
                <a:tc>
                  <a:txBody>
                    <a:bodyPr/>
                    <a:lstStyle/>
                    <a:p>
                      <a:pPr>
                        <a:lnSpc>
                          <a:spcPct val="115000"/>
                        </a:lnSpc>
                        <a:spcAft>
                          <a:spcPts val="0"/>
                        </a:spcAft>
                        <a:tabLst>
                          <a:tab pos="533400" algn="l"/>
                        </a:tabLst>
                      </a:pPr>
                      <a:r>
                        <a:rPr lang="lt-LT" sz="1300" dirty="0">
                          <a:effectLst/>
                        </a:rPr>
                        <a:t>Konferencijų, informacinių ir metodinių renginių organizavimas;</a:t>
                      </a:r>
                    </a:p>
                    <a:p>
                      <a:pPr>
                        <a:lnSpc>
                          <a:spcPct val="115000"/>
                        </a:lnSpc>
                        <a:spcAft>
                          <a:spcPts val="0"/>
                        </a:spcAft>
                        <a:tabLst>
                          <a:tab pos="533400" algn="l"/>
                        </a:tabLst>
                      </a:pPr>
                      <a:r>
                        <a:rPr lang="lt-LT" sz="1300" dirty="0">
                          <a:effectLst/>
                        </a:rPr>
                        <a:t> </a:t>
                      </a:r>
                    </a:p>
                    <a:p>
                      <a:pPr algn="just">
                        <a:lnSpc>
                          <a:spcPct val="115000"/>
                        </a:lnSpc>
                        <a:spcAft>
                          <a:spcPts val="0"/>
                        </a:spcAft>
                        <a:tabLst>
                          <a:tab pos="533400" algn="l"/>
                        </a:tabLst>
                      </a:pPr>
                      <a:r>
                        <a:rPr lang="lt-LT" sz="1300" dirty="0">
                          <a:effectLst/>
                        </a:rPr>
                        <a:t> </a:t>
                      </a:r>
                    </a:p>
                    <a:p>
                      <a:pPr algn="just">
                        <a:lnSpc>
                          <a:spcPct val="115000"/>
                        </a:lnSpc>
                        <a:spcAft>
                          <a:spcPts val="0"/>
                        </a:spcAft>
                        <a:tabLst>
                          <a:tab pos="533400" algn="l"/>
                        </a:tabLst>
                      </a:pPr>
                      <a:endParaRPr lang="lt-LT" sz="1300" dirty="0" smtClean="0">
                        <a:effectLst/>
                      </a:endParaRPr>
                    </a:p>
                    <a:p>
                      <a:pPr algn="just">
                        <a:lnSpc>
                          <a:spcPct val="115000"/>
                        </a:lnSpc>
                        <a:spcAft>
                          <a:spcPts val="0"/>
                        </a:spcAft>
                        <a:tabLst>
                          <a:tab pos="533400" algn="l"/>
                        </a:tabLst>
                      </a:pPr>
                      <a:r>
                        <a:rPr lang="lt-LT" sz="1300" dirty="0" smtClean="0">
                          <a:effectLst/>
                        </a:rPr>
                        <a:t>Tėvų </a:t>
                      </a:r>
                      <a:r>
                        <a:rPr lang="lt-LT" sz="1300" dirty="0">
                          <a:effectLst/>
                        </a:rPr>
                        <a:t>ir švietimo bendruomenės švietimas plėtojant įtrauktį švietime. </a:t>
                      </a:r>
                    </a:p>
                    <a:p>
                      <a:pPr>
                        <a:lnSpc>
                          <a:spcPct val="115000"/>
                        </a:lnSpc>
                        <a:spcAft>
                          <a:spcPts val="0"/>
                        </a:spcAft>
                        <a:tabLst>
                          <a:tab pos="533400" algn="l"/>
                        </a:tabLst>
                      </a:pPr>
                      <a:r>
                        <a:rPr lang="lt-LT" sz="1300" dirty="0">
                          <a:effectLst/>
                        </a:rPr>
                        <a:t>Visuotinių renginių švietimo įstaigose metu (atvirų durų diena, visuotinis susirinkimas, tėvų susirinkimas ir pan.) tėvams ir visai švietimo bendruomenei teikiama informacija apie tai, kad įstaiga įpareigota vykdyti LR švietimo įstatymo  5 str. 5 d., 14 str. 7 d., 30 str. 6 d.</a:t>
                      </a:r>
                    </a:p>
                    <a:p>
                      <a:pPr>
                        <a:lnSpc>
                          <a:spcPct val="115000"/>
                        </a:lnSpc>
                        <a:spcAft>
                          <a:spcPts val="0"/>
                        </a:spcAft>
                        <a:tabLst>
                          <a:tab pos="533400" algn="l"/>
                        </a:tabLst>
                      </a:pPr>
                      <a:r>
                        <a:rPr lang="lt-LT" sz="1300" dirty="0">
                          <a:effectLst/>
                        </a:rPr>
                        <a:t>Organizuojamos Aktyvių tėvų akademijos paskaitos, konsultacijos, informaciniai renginiai ir kt,. formuojant teigiamą požiūrį į įtraukųjį ugdymą.</a:t>
                      </a:r>
                    </a:p>
                    <a:p>
                      <a:pPr>
                        <a:lnSpc>
                          <a:spcPct val="115000"/>
                        </a:lnSpc>
                        <a:spcAft>
                          <a:spcPts val="0"/>
                        </a:spcAft>
                        <a:tabLst>
                          <a:tab pos="533400" algn="l"/>
                        </a:tabLst>
                      </a:pPr>
                      <a:r>
                        <a:rPr lang="lt-LT" sz="1300" dirty="0">
                          <a:effectLst/>
                        </a:rPr>
                        <a:t> </a:t>
                      </a:r>
                    </a:p>
                    <a:p>
                      <a:pPr>
                        <a:lnSpc>
                          <a:spcPct val="115000"/>
                        </a:lnSpc>
                        <a:spcAft>
                          <a:spcPts val="0"/>
                        </a:spcAft>
                        <a:tabLst>
                          <a:tab pos="533400" algn="l"/>
                        </a:tabLst>
                      </a:pPr>
                      <a:endParaRPr lang="lt-LT" sz="1300" dirty="0" smtClean="0">
                        <a:effectLst/>
                      </a:endParaRPr>
                    </a:p>
                    <a:p>
                      <a:pPr>
                        <a:lnSpc>
                          <a:spcPct val="115000"/>
                        </a:lnSpc>
                        <a:spcAft>
                          <a:spcPts val="0"/>
                        </a:spcAft>
                        <a:tabLst>
                          <a:tab pos="533400" algn="l"/>
                        </a:tabLst>
                      </a:pPr>
                      <a:r>
                        <a:rPr lang="lt-LT" sz="1300" dirty="0" smtClean="0">
                          <a:effectLst/>
                        </a:rPr>
                        <a:t>TŪM </a:t>
                      </a:r>
                      <a:r>
                        <a:rPr lang="lt-LT" sz="1300" dirty="0">
                          <a:effectLst/>
                        </a:rPr>
                        <a:t>programos įgyvendinimo laikotarpiu organizuojami mokymai, seminarai, koučingo sesijos, stažuotės mokytojams, švietimo  pagalbos specialistams, vadovams, tėvams, formuojant teigiamą nuostatą į įtrauktį švietime.</a:t>
                      </a:r>
                      <a:endParaRPr lang="lt-LT" sz="1300" dirty="0">
                        <a:effectLst/>
                        <a:latin typeface="Arial" panose="020B0604020202020204" pitchFamily="34" charset="0"/>
                        <a:ea typeface="Arial" panose="020B0604020202020204" pitchFamily="34" charset="0"/>
                      </a:endParaRPr>
                    </a:p>
                  </a:txBody>
                  <a:tcPr marL="59573" marR="59573" marT="0" marB="0"/>
                </a:tc>
                <a:tc>
                  <a:txBody>
                    <a:bodyPr/>
                    <a:lstStyle/>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2023–2024 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smtClean="0">
                          <a:effectLst/>
                        </a:rPr>
                        <a:t>2023–2024 </a:t>
                      </a:r>
                      <a:r>
                        <a:rPr lang="lt-LT" sz="1300" dirty="0">
                          <a:effectLst/>
                        </a:rPr>
                        <a:t>ir 2024–2025 m. m.</a:t>
                      </a:r>
                    </a:p>
                    <a:p>
                      <a:pPr>
                        <a:lnSpc>
                          <a:spcPct val="115000"/>
                        </a:lnSpc>
                        <a:spcAft>
                          <a:spcPts val="0"/>
                        </a:spcAft>
                      </a:pPr>
                      <a:r>
                        <a:rPr lang="lt-LT" sz="1300" dirty="0">
                          <a:effectLst/>
                        </a:rPr>
                        <a:t> </a:t>
                      </a:r>
                    </a:p>
                    <a:p>
                      <a:pPr>
                        <a:lnSpc>
                          <a:spcPct val="115000"/>
                        </a:lnSpc>
                        <a:spcAft>
                          <a:spcPts val="0"/>
                        </a:spcAft>
                      </a:pPr>
                      <a:r>
                        <a:rPr lang="lt-LT" sz="1300" dirty="0">
                          <a:effectLst/>
                        </a:rPr>
                        <a:t>2023–2024 ir 2024–2025 m. m.</a:t>
                      </a:r>
                      <a:endParaRPr lang="lt-LT" sz="1300" dirty="0">
                        <a:effectLst/>
                        <a:latin typeface="Arial" panose="020B0604020202020204" pitchFamily="34" charset="0"/>
                        <a:ea typeface="Arial" panose="020B0604020202020204" pitchFamily="34" charset="0"/>
                      </a:endParaRPr>
                    </a:p>
                  </a:txBody>
                  <a:tcPr marL="59573" marR="59573" marT="0" marB="0"/>
                </a:tc>
                <a:tc>
                  <a:txBody>
                    <a:bodyPr/>
                    <a:lstStyle/>
                    <a:p>
                      <a:pPr>
                        <a:lnSpc>
                          <a:spcPct val="115000"/>
                        </a:lnSpc>
                        <a:spcAft>
                          <a:spcPts val="0"/>
                        </a:spcAft>
                      </a:pPr>
                      <a:r>
                        <a:rPr lang="lt-LT" sz="1300" dirty="0">
                          <a:effectLst/>
                        </a:rPr>
                        <a:t>KŠIC, PPT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Švietimo skyrius, Švietimo įstaigos</a:t>
                      </a:r>
                    </a:p>
                    <a:p>
                      <a:pPr>
                        <a:lnSpc>
                          <a:spcPct val="115000"/>
                        </a:lnSpc>
                        <a:spcAft>
                          <a:spcPts val="0"/>
                        </a:spcAft>
                      </a:pPr>
                      <a:r>
                        <a:rPr lang="lt-LT" sz="1300" dirty="0">
                          <a:effectLst/>
                        </a:rPr>
                        <a:t> </a:t>
                      </a:r>
                    </a:p>
                    <a:p>
                      <a:pPr>
                        <a:lnSpc>
                          <a:spcPct val="115000"/>
                        </a:lnSpc>
                        <a:spcAft>
                          <a:spcPts val="0"/>
                        </a:spcAft>
                      </a:pPr>
                      <a:r>
                        <a:rPr lang="lt-LT" sz="1300" dirty="0" smtClean="0">
                          <a:effectLst/>
                        </a:rPr>
                        <a:t>KŠIC</a:t>
                      </a:r>
                      <a:endParaRPr lang="lt-LT" sz="1300" dirty="0">
                        <a:effectLst/>
                      </a:endParaRP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 </a:t>
                      </a:r>
                    </a:p>
                    <a:p>
                      <a:pPr>
                        <a:lnSpc>
                          <a:spcPct val="115000"/>
                        </a:lnSpc>
                        <a:spcAft>
                          <a:spcPts val="0"/>
                        </a:spcAft>
                      </a:pPr>
                      <a:r>
                        <a:rPr lang="lt-LT" sz="1300" dirty="0">
                          <a:effectLst/>
                        </a:rPr>
                        <a:t>KŠIC, Švietimo skyrius</a:t>
                      </a:r>
                      <a:endParaRPr lang="lt-LT" sz="1300" dirty="0">
                        <a:effectLst/>
                        <a:latin typeface="Arial" panose="020B0604020202020204" pitchFamily="34" charset="0"/>
                        <a:ea typeface="Arial" panose="020B0604020202020204" pitchFamily="34" charset="0"/>
                      </a:endParaRPr>
                    </a:p>
                  </a:txBody>
                  <a:tcPr marL="59573" marR="59573" marT="0" marB="0"/>
                </a:tc>
                <a:extLst>
                  <a:ext uri="{0D108BD9-81ED-4DB2-BD59-A6C34878D82A}">
                    <a16:rowId xmlns:a16="http://schemas.microsoft.com/office/drawing/2014/main" val="3752294946"/>
                  </a:ext>
                </a:extLst>
              </a:tr>
              <a:tr h="1117664">
                <a:tc>
                  <a:txBody>
                    <a:bodyPr/>
                    <a:lstStyle/>
                    <a:p>
                      <a:pPr algn="ctr">
                        <a:lnSpc>
                          <a:spcPct val="115000"/>
                        </a:lnSpc>
                        <a:spcAft>
                          <a:spcPts val="0"/>
                        </a:spcAft>
                      </a:pPr>
                      <a:r>
                        <a:rPr lang="lt-LT" sz="1300">
                          <a:effectLst/>
                        </a:rPr>
                        <a:t>4.2.</a:t>
                      </a:r>
                      <a:endParaRPr lang="lt-LT" sz="1300">
                        <a:effectLst/>
                        <a:latin typeface="Arial" panose="020B0604020202020204" pitchFamily="34" charset="0"/>
                        <a:ea typeface="Arial" panose="020B0604020202020204" pitchFamily="34" charset="0"/>
                      </a:endParaRPr>
                    </a:p>
                  </a:txBody>
                  <a:tcPr marL="59573" marR="59573" marT="0" marB="0"/>
                </a:tc>
                <a:tc>
                  <a:txBody>
                    <a:bodyPr/>
                    <a:lstStyle/>
                    <a:p>
                      <a:pPr>
                        <a:lnSpc>
                          <a:spcPct val="115000"/>
                        </a:lnSpc>
                        <a:spcAft>
                          <a:spcPts val="0"/>
                        </a:spcAft>
                      </a:pPr>
                      <a:r>
                        <a:rPr lang="lt-LT" sz="1300">
                          <a:effectLst/>
                        </a:rPr>
                        <a:t>Viešinti informaciją apie įtraukiojo ugdymo įgyvendinimą ir gerąją švietimo įstaigų patirtį.</a:t>
                      </a:r>
                      <a:endParaRPr lang="lt-LT" sz="1300">
                        <a:effectLst/>
                        <a:latin typeface="Arial" panose="020B0604020202020204" pitchFamily="34" charset="0"/>
                        <a:ea typeface="Arial" panose="020B0604020202020204" pitchFamily="34" charset="0"/>
                      </a:endParaRPr>
                    </a:p>
                  </a:txBody>
                  <a:tcPr marL="59573" marR="59573" marT="0" marB="0"/>
                </a:tc>
                <a:tc>
                  <a:txBody>
                    <a:bodyPr/>
                    <a:lstStyle/>
                    <a:p>
                      <a:pPr>
                        <a:lnSpc>
                          <a:spcPct val="115000"/>
                        </a:lnSpc>
                        <a:spcAft>
                          <a:spcPts val="0"/>
                        </a:spcAft>
                      </a:pPr>
                      <a:r>
                        <a:rPr lang="lt-LT" sz="1300">
                          <a:effectLst/>
                        </a:rPr>
                        <a:t>Informacijos sklaida įvairiuose šaltiniuose – socialiniuose tinkluose, formaliojo ir neformaliojo švietimo įstaigų bei savivaldybės internetinėse svetainėse, rubrika „Įtraukusis ugdymas. Specialistas pataria“ Kauno švietimo inovacijų centro internetinėje svetainėje ir kt., nepažeidžiant BDAR nuostatų.</a:t>
                      </a:r>
                      <a:endParaRPr lang="lt-LT" sz="1300">
                        <a:effectLst/>
                        <a:latin typeface="Arial" panose="020B0604020202020204" pitchFamily="34" charset="0"/>
                        <a:ea typeface="Arial" panose="020B0604020202020204" pitchFamily="34" charset="0"/>
                      </a:endParaRPr>
                    </a:p>
                  </a:txBody>
                  <a:tcPr marL="59573" marR="59573" marT="0" marB="0"/>
                </a:tc>
                <a:tc>
                  <a:txBody>
                    <a:bodyPr/>
                    <a:lstStyle/>
                    <a:p>
                      <a:pPr algn="l">
                        <a:lnSpc>
                          <a:spcPct val="115000"/>
                        </a:lnSpc>
                        <a:spcAft>
                          <a:spcPts val="0"/>
                        </a:spcAft>
                      </a:pPr>
                      <a:r>
                        <a:rPr lang="lt-LT" sz="1300" dirty="0">
                          <a:effectLst/>
                        </a:rPr>
                        <a:t>2023–2024 ir 2024–2025 m. m.</a:t>
                      </a:r>
                      <a:endParaRPr lang="lt-LT" sz="1300" dirty="0">
                        <a:effectLst/>
                        <a:latin typeface="Arial" panose="020B0604020202020204" pitchFamily="34" charset="0"/>
                        <a:ea typeface="Arial" panose="020B0604020202020204" pitchFamily="34" charset="0"/>
                      </a:endParaRPr>
                    </a:p>
                  </a:txBody>
                  <a:tcPr marL="59573" marR="59573" marT="0" marB="0"/>
                </a:tc>
                <a:tc>
                  <a:txBody>
                    <a:bodyPr/>
                    <a:lstStyle/>
                    <a:p>
                      <a:pPr>
                        <a:lnSpc>
                          <a:spcPct val="115000"/>
                        </a:lnSpc>
                        <a:spcAft>
                          <a:spcPts val="0"/>
                        </a:spcAft>
                      </a:pPr>
                      <a:r>
                        <a:rPr lang="lt-LT" sz="1300" dirty="0">
                          <a:effectLst/>
                        </a:rPr>
                        <a:t>Švietimo skyrius, Švietimo įstaigos, KŠIC</a:t>
                      </a:r>
                      <a:endParaRPr lang="lt-LT" sz="1300" dirty="0">
                        <a:effectLst/>
                        <a:latin typeface="Arial" panose="020B0604020202020204" pitchFamily="34" charset="0"/>
                        <a:ea typeface="Arial" panose="020B0604020202020204" pitchFamily="34" charset="0"/>
                      </a:endParaRPr>
                    </a:p>
                  </a:txBody>
                  <a:tcPr marL="59573" marR="59573" marT="0" marB="0"/>
                </a:tc>
                <a:extLst>
                  <a:ext uri="{0D108BD9-81ED-4DB2-BD59-A6C34878D82A}">
                    <a16:rowId xmlns:a16="http://schemas.microsoft.com/office/drawing/2014/main" val="2354600920"/>
                  </a:ext>
                </a:extLst>
              </a:tr>
            </a:tbl>
          </a:graphicData>
        </a:graphic>
      </p:graphicFrame>
    </p:spTree>
    <p:extLst>
      <p:ext uri="{BB962C8B-B14F-4D97-AF65-F5344CB8AC3E}">
        <p14:creationId xmlns:p14="http://schemas.microsoft.com/office/powerpoint/2010/main" val="1236792361"/>
      </p:ext>
    </p:extLst>
  </p:cSld>
  <p:clrMapOvr>
    <a:masterClrMapping/>
  </p:clrMapOvr>
</p:sld>
</file>

<file path=ppt/theme/theme1.xml><?xml version="1.0" encoding="utf-8"?>
<a:theme xmlns:a="http://schemas.openxmlformats.org/drawingml/2006/main" name="Office Theme">
  <a:themeElements>
    <a:clrScheme name="Kaunas auga">
      <a:dk1>
        <a:srgbClr val="262626"/>
      </a:dk1>
      <a:lt1>
        <a:sysClr val="window" lastClr="FFFFFF"/>
      </a:lt1>
      <a:dk2>
        <a:srgbClr val="0054A5"/>
      </a:dk2>
      <a:lt2>
        <a:srgbClr val="E7E6E6"/>
      </a:lt2>
      <a:accent1>
        <a:srgbClr val="0054A5"/>
      </a:accent1>
      <a:accent2>
        <a:srgbClr val="00A875"/>
      </a:accent2>
      <a:accent3>
        <a:srgbClr val="7F7F7F"/>
      </a:accent3>
      <a:accent4>
        <a:srgbClr val="FCB813"/>
      </a:accent4>
      <a:accent5>
        <a:srgbClr val="EF566D"/>
      </a:accent5>
      <a:accent6>
        <a:srgbClr val="AEABAB"/>
      </a:accent6>
      <a:hlink>
        <a:srgbClr val="0054A5"/>
      </a:hlink>
      <a:folHlink>
        <a:srgbClr val="AEABAB"/>
      </a:folHlink>
    </a:clrScheme>
    <a:fontScheme name="Kaunas auga">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2289B70-F49E-4FA6-ADBA-6FF4C5ADFA71}" vid="{B5A59C9A-F88A-42E6-9D3E-3C770322774C}"/>
    </a:ext>
  </a:extLst>
</a:theme>
</file>

<file path=ppt/theme/theme2.xml><?xml version="1.0" encoding="utf-8"?>
<a:theme xmlns:a="http://schemas.openxmlformats.org/drawingml/2006/main" name="1_Office Theme">
  <a:themeElements>
    <a:clrScheme name="Kaunas auga">
      <a:dk1>
        <a:srgbClr val="262626"/>
      </a:dk1>
      <a:lt1>
        <a:sysClr val="window" lastClr="FFFFFF"/>
      </a:lt1>
      <a:dk2>
        <a:srgbClr val="0054A5"/>
      </a:dk2>
      <a:lt2>
        <a:srgbClr val="E7E6E6"/>
      </a:lt2>
      <a:accent1>
        <a:srgbClr val="0054A5"/>
      </a:accent1>
      <a:accent2>
        <a:srgbClr val="00A875"/>
      </a:accent2>
      <a:accent3>
        <a:srgbClr val="7F7F7F"/>
      </a:accent3>
      <a:accent4>
        <a:srgbClr val="FCB813"/>
      </a:accent4>
      <a:accent5>
        <a:srgbClr val="EF566D"/>
      </a:accent5>
      <a:accent6>
        <a:srgbClr val="AEABAB"/>
      </a:accent6>
      <a:hlink>
        <a:srgbClr val="0054A5"/>
      </a:hlink>
      <a:folHlink>
        <a:srgbClr val="AEABAB"/>
      </a:folHlink>
    </a:clrScheme>
    <a:fontScheme name="Kaunas auga">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2289B70-F49E-4FA6-ADBA-6FF4C5ADFA71}" vid="{CA4E0D3F-D234-4045-8A07-6D0DFAE36C34}"/>
    </a:ext>
  </a:extLst>
</a:theme>
</file>

<file path=docProps/app.xml><?xml version="1.0" encoding="utf-8"?>
<Properties xmlns="http://schemas.openxmlformats.org/officeDocument/2006/extended-properties" xmlns:vt="http://schemas.openxmlformats.org/officeDocument/2006/docPropsVTypes">
  <Template/>
  <TotalTime>662</TotalTime>
  <Words>1456</Words>
  <Application>Microsoft Office PowerPoint</Application>
  <PresentationFormat>Plačiaekranė</PresentationFormat>
  <Paragraphs>216</Paragraphs>
  <Slides>10</Slides>
  <Notes>0</Notes>
  <HiddenSlides>0</HiddenSlides>
  <MMClips>0</MMClips>
  <ScaleCrop>false</ScaleCrop>
  <HeadingPairs>
    <vt:vector size="6" baseType="variant">
      <vt:variant>
        <vt:lpstr>Naudojami šriftai</vt:lpstr>
      </vt:variant>
      <vt:variant>
        <vt:i4>4</vt:i4>
      </vt:variant>
      <vt:variant>
        <vt:lpstr>Tema</vt:lpstr>
      </vt:variant>
      <vt:variant>
        <vt:i4>2</vt:i4>
      </vt:variant>
      <vt:variant>
        <vt:lpstr>Skaidrių pavadinimai</vt:lpstr>
      </vt:variant>
      <vt:variant>
        <vt:i4>10</vt:i4>
      </vt:variant>
    </vt:vector>
  </HeadingPairs>
  <TitlesOfParts>
    <vt:vector size="16" baseType="lpstr">
      <vt:lpstr>Arial</vt:lpstr>
      <vt:lpstr>Open Sans</vt:lpstr>
      <vt:lpstr>Open Sans ExtraBold</vt:lpstr>
      <vt:lpstr>Symbol</vt:lpstr>
      <vt:lpstr>Office Theme</vt:lpstr>
      <vt:lpstr>1_Office Theme</vt:lpstr>
      <vt:lpstr>„PowerPoint“ pateiktis</vt:lpstr>
      <vt:lpstr>2023–2024 ir 2024–2025 mokslo metų pasirengimo įgyvendinti įtraukųjį ugdymą Kauno miesto savivaldybės ikimokyklinio ir bendrojo ugdymo mokyklose veiksmų planas</vt:lpstr>
      <vt:lpstr>Tikslas</vt:lpstr>
      <vt:lpstr>„PowerPoint“ pateiktis</vt:lpstr>
      <vt:lpstr>„PowerPoint“ pateiktis</vt:lpstr>
      <vt:lpstr>„PowerPoint“ pateiktis</vt:lpstr>
      <vt:lpstr>„PowerPoint“ pateiktis</vt:lpstr>
      <vt:lpstr>„PowerPoint“ pateiktis</vt:lpstr>
      <vt:lpstr>„PowerPoint“ pateiktis</vt:lpstr>
      <vt:lpstr>„PowerPoint“ pateiktis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Egle</dc:creator>
  <cp:lastModifiedBy>Jolita Sakaliūnienė</cp:lastModifiedBy>
  <cp:revision>77</cp:revision>
  <dcterms:created xsi:type="dcterms:W3CDTF">2023-01-16T12:10:31Z</dcterms:created>
  <dcterms:modified xsi:type="dcterms:W3CDTF">2023-06-20T05:38:29Z</dcterms:modified>
</cp:coreProperties>
</file>