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83" r:id="rId2"/>
    <p:sldId id="277" r:id="rId3"/>
    <p:sldId id="303" r:id="rId4"/>
    <p:sldId id="278" r:id="rId5"/>
    <p:sldId id="304" r:id="rId6"/>
    <p:sldId id="284" r:id="rId7"/>
    <p:sldId id="279" r:id="rId8"/>
    <p:sldId id="302" r:id="rId9"/>
    <p:sldId id="300" r:id="rId10"/>
    <p:sldId id="280" r:id="rId11"/>
    <p:sldId id="286" r:id="rId12"/>
    <p:sldId id="301" r:id="rId13"/>
    <p:sldId id="289" r:id="rId14"/>
    <p:sldId id="282" r:id="rId15"/>
    <p:sldId id="287" r:id="rId16"/>
    <p:sldId id="294" r:id="rId17"/>
    <p:sldId id="295" r:id="rId18"/>
    <p:sldId id="296" r:id="rId19"/>
    <p:sldId id="297" r:id="rId20"/>
    <p:sldId id="298" r:id="rId21"/>
    <p:sldId id="299" r:id="rId22"/>
    <p:sldId id="305" r:id="rId23"/>
    <p:sldId id="306" r:id="rId24"/>
    <p:sldId id="29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Vidutinis stilius 2 – paryškinima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l01.kaunas.lt\jolisaka\&#302;trauktis\IKIMOKYKLIN&#278;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l01.kaunas.lt\jolisaka\&#302;trauktis\IKIMOKYKLIN&#278;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815898592224154E-2"/>
          <c:y val="3.7703513281919454E-2"/>
          <c:w val="0.97439047906892851"/>
          <c:h val="0.8043757126760183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Lapas1!$A$68</c:f>
              <c:strCache>
                <c:ptCount val="1"/>
                <c:pt idx="0">
                  <c:v>Bendras mokinių skaičius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Lapas1!$B$67:$E$67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Lapas1!$B$68:$E$68</c:f>
              <c:numCache>
                <c:formatCode>General</c:formatCode>
                <c:ptCount val="4"/>
                <c:pt idx="0">
                  <c:v>31533</c:v>
                </c:pt>
                <c:pt idx="1">
                  <c:v>32130</c:v>
                </c:pt>
                <c:pt idx="2">
                  <c:v>32533</c:v>
                </c:pt>
                <c:pt idx="3">
                  <c:v>34095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1A-4EFB-8862-62CCE6092E04}"/>
            </c:ext>
          </c:extLst>
        </c:ser>
        <c:ser>
          <c:idx val="1"/>
          <c:order val="1"/>
          <c:tx>
            <c:strRef>
              <c:f>Lapas1!$A$69</c:f>
              <c:strCache>
                <c:ptCount val="1"/>
                <c:pt idx="0">
                  <c:v>SUP mokinių skaičius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Lapas1!$B$67:$E$67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Lapas1!$B$69:$E$69</c:f>
              <c:numCache>
                <c:formatCode>General</c:formatCode>
                <c:ptCount val="4"/>
                <c:pt idx="0">
                  <c:v>4022</c:v>
                </c:pt>
                <c:pt idx="1">
                  <c:v>4278</c:v>
                </c:pt>
                <c:pt idx="2">
                  <c:v>4442</c:v>
                </c:pt>
                <c:pt idx="3">
                  <c:v>4633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1A-4EFB-8862-62CCE6092E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62607008"/>
        <c:axId val="562608976"/>
      </c:barChart>
      <c:catAx>
        <c:axId val="56260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562608976"/>
        <c:crosses val="autoZero"/>
        <c:auto val="1"/>
        <c:lblAlgn val="ctr"/>
        <c:lblOffset val="100"/>
        <c:noMultiLvlLbl val="0"/>
      </c:catAx>
      <c:valAx>
        <c:axId val="562608976"/>
        <c:scaling>
          <c:orientation val="minMax"/>
          <c:max val="40000"/>
        </c:scaling>
        <c:delete val="1"/>
        <c:axPos val="l"/>
        <c:numFmt formatCode="General" sourceLinked="1"/>
        <c:majorTickMark val="none"/>
        <c:minorTickMark val="none"/>
        <c:tickLblPos val="nextTo"/>
        <c:crossAx val="56260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609570096528096E-2"/>
          <c:y val="2.3871525330319884E-2"/>
          <c:w val="0.97439042990347191"/>
          <c:h val="0.8389562993196051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Lapas2!$R$4</c:f>
              <c:strCache>
                <c:ptCount val="1"/>
                <c:pt idx="0">
                  <c:v>Bendras mokinių skaičius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Lapas2!$S$3:$V$3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Lapas2!$S$4:$V$4</c:f>
              <c:numCache>
                <c:formatCode>General</c:formatCode>
                <c:ptCount val="4"/>
                <c:pt idx="0">
                  <c:v>11650</c:v>
                </c:pt>
                <c:pt idx="1">
                  <c:v>13781</c:v>
                </c:pt>
                <c:pt idx="2">
                  <c:v>13622</c:v>
                </c:pt>
                <c:pt idx="3">
                  <c:v>13779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1B-40BF-97AB-47549E41B23C}"/>
            </c:ext>
          </c:extLst>
        </c:ser>
        <c:ser>
          <c:idx val="1"/>
          <c:order val="1"/>
          <c:tx>
            <c:strRef>
              <c:f>Lapas2!$R$5</c:f>
              <c:strCache>
                <c:ptCount val="1"/>
                <c:pt idx="0">
                  <c:v>SUP mokinių skaičius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Lapas2!$S$3:$V$3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Lapas2!$S$5:$V$5</c:f>
              <c:numCache>
                <c:formatCode>General</c:formatCode>
                <c:ptCount val="4"/>
                <c:pt idx="0">
                  <c:v>3739</c:v>
                </c:pt>
                <c:pt idx="1">
                  <c:v>3713</c:v>
                </c:pt>
                <c:pt idx="2">
                  <c:v>3693</c:v>
                </c:pt>
                <c:pt idx="3">
                  <c:v>4018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1B-40BF-97AB-47549E41B2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7243504"/>
        <c:axId val="507247112"/>
      </c:barChart>
      <c:catAx>
        <c:axId val="50724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507247112"/>
        <c:crosses val="autoZero"/>
        <c:auto val="1"/>
        <c:lblAlgn val="ctr"/>
        <c:lblOffset val="100"/>
        <c:noMultiLvlLbl val="0"/>
      </c:catAx>
      <c:valAx>
        <c:axId val="5072471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07243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73161105953459"/>
          <c:y val="3.0303030303030304E-2"/>
          <c:w val="0.87840533033807455"/>
          <c:h val="0.806616342378690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Lapas1!$A$73</c:f>
              <c:strCache>
                <c:ptCount val="1"/>
                <c:pt idx="0">
                  <c:v>SUP (d. ir l. d.) mokinių dalis BUM'e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FB0A-4D7F-B624-2071F5781E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Lapas1!$B$67:$E$67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Lapas1!$B$73:$E$73</c:f>
              <c:numCache>
                <c:formatCode>0.00</c:formatCode>
                <c:ptCount val="4"/>
                <c:pt idx="0">
                  <c:v>54.606741573033709</c:v>
                </c:pt>
                <c:pt idx="1">
                  <c:v>47.263157894736842</c:v>
                </c:pt>
                <c:pt idx="2">
                  <c:v>49.653808110781405</c:v>
                </c:pt>
                <c:pt idx="3">
                  <c:v>51.743119266055047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0A-4D7F-B624-2071F5781E55}"/>
            </c:ext>
          </c:extLst>
        </c:ser>
        <c:ser>
          <c:idx val="1"/>
          <c:order val="1"/>
          <c:tx>
            <c:strRef>
              <c:f>Lapas1!$A$74</c:f>
              <c:strCache>
                <c:ptCount val="1"/>
                <c:pt idx="0">
                  <c:v>SUP (d. ir l. d.) mokinių dalis specialiosiose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FB0A-4D7F-B624-2071F5781E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Lapas1!$B$67:$E$67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Lapas1!$B$74:$E$74</c:f>
              <c:numCache>
                <c:formatCode>0.00</c:formatCode>
                <c:ptCount val="4"/>
                <c:pt idx="0">
                  <c:v>45.393258426966291</c:v>
                </c:pt>
                <c:pt idx="1">
                  <c:v>52.736842105263158</c:v>
                </c:pt>
                <c:pt idx="2">
                  <c:v>50.346191889218595</c:v>
                </c:pt>
                <c:pt idx="3">
                  <c:v>48.256880733944953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0A-4D7F-B624-2071F5781E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3109304"/>
        <c:axId val="493108320"/>
      </c:barChar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3109304"/>
        <c:axId val="493108320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Lapas1!$B$67</c15:sqref>
                        </c15:formulaRef>
                      </c:ext>
                    </c:extLst>
                    <c:strCache>
                      <c:ptCount val="1"/>
                      <c:pt idx="0">
                        <c:v>2019-2020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>
                      <c:ext uri="{02D57815-91ED-43cb-92C2-25804820EDAC}">
                        <c15:formulaRef>
                          <c15:sqref>Lapas1!$C$67:$E$67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FB0A-4D7F-B624-2071F5781E55}"/>
                  </c:ext>
                </c:extLst>
              </c15:ser>
            </c15:filteredLineSeries>
          </c:ext>
        </c:extLst>
      </c:lineChart>
      <c:catAx>
        <c:axId val="493109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493108320"/>
        <c:crosses val="autoZero"/>
        <c:auto val="1"/>
        <c:lblAlgn val="ctr"/>
        <c:lblOffset val="100"/>
        <c:noMultiLvlLbl val="0"/>
      </c:catAx>
      <c:valAx>
        <c:axId val="49310832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lt-LT" sz="1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Mokinių</a:t>
                </a:r>
                <a:r>
                  <a:rPr lang="lt-LT" sz="1400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</a:t>
                </a:r>
                <a:r>
                  <a:rPr lang="en-US" sz="1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kai</a:t>
                </a:r>
                <a:r>
                  <a:rPr lang="lt-LT" sz="1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čiaus</a:t>
                </a:r>
                <a:r>
                  <a:rPr lang="lt-LT" sz="1400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dalis, proc.</a:t>
                </a:r>
                <a:endParaRPr lang="lt-LT" sz="1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1.7021016477743775E-2"/>
              <c:y val="0.2903947853625734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lt-LT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493109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5.4609527520850305E-2"/>
          <c:y val="0.90254788399383956"/>
          <c:w val="0.91821919639957672"/>
          <c:h val="9.29758573566734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Lapas2!$R$9</c:f>
              <c:strCache>
                <c:ptCount val="1"/>
                <c:pt idx="0">
                  <c:v>SUP (d. ir l. d.) mokinių dalis ikimokyklinėse įstaigose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Lapas2!$S$3:$V$3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Lapas2!$S$9:$V$9</c:f>
              <c:numCache>
                <c:formatCode>0.00</c:formatCode>
                <c:ptCount val="4"/>
                <c:pt idx="0">
                  <c:v>95.108695652173907</c:v>
                </c:pt>
                <c:pt idx="1">
                  <c:v>89.637305699481871</c:v>
                </c:pt>
                <c:pt idx="2">
                  <c:v>91.767554479418891</c:v>
                </c:pt>
                <c:pt idx="3">
                  <c:v>92.122538293216635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D8-49E1-99FF-E9484B8C07B8}"/>
            </c:ext>
          </c:extLst>
        </c:ser>
        <c:ser>
          <c:idx val="1"/>
          <c:order val="1"/>
          <c:tx>
            <c:strRef>
              <c:f>Lapas2!$R$10</c:f>
              <c:strCache>
                <c:ptCount val="1"/>
                <c:pt idx="0">
                  <c:v>SUP (d. ir l. d.) mokinių dalis specialiosiose mokyklose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Lapas2!$S$3:$V$3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Lapas2!$S$10:$V$10</c:f>
              <c:numCache>
                <c:formatCode>0.00</c:formatCode>
                <c:ptCount val="4"/>
                <c:pt idx="0">
                  <c:v>4.8913043478260869</c:v>
                </c:pt>
                <c:pt idx="1">
                  <c:v>10.362694300518134</c:v>
                </c:pt>
                <c:pt idx="2">
                  <c:v>8.2324455205811145</c:v>
                </c:pt>
                <c:pt idx="3">
                  <c:v>7.8774617067833699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D8-49E1-99FF-E9484B8C07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3144704"/>
        <c:axId val="513145360"/>
      </c:barChart>
      <c:catAx>
        <c:axId val="51314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513145360"/>
        <c:crosses val="autoZero"/>
        <c:auto val="1"/>
        <c:lblAlgn val="ctr"/>
        <c:lblOffset val="100"/>
        <c:noMultiLvlLbl val="0"/>
      </c:catAx>
      <c:valAx>
        <c:axId val="513145360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lt-LT" sz="1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Mokinių skaičiaus</a:t>
                </a:r>
                <a:r>
                  <a:rPr lang="lt-LT" sz="1400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dalis, proc.</a:t>
                </a:r>
                <a:endParaRPr lang="lt-LT" sz="1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lt-LT"/>
            </a:p>
          </c:txPr>
        </c:title>
        <c:numFmt formatCode="0.00" sourceLinked="1"/>
        <c:majorTickMark val="none"/>
        <c:minorTickMark val="none"/>
        <c:tickLblPos val="nextTo"/>
        <c:crossAx val="513144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764706208764074E-2"/>
          <c:y val="0.88652491158416713"/>
          <c:w val="0.96860437371332808"/>
          <c:h val="0.105773131896510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E45BA9-1906-43C1-BA0B-93F217373235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lt-LT"/>
        </a:p>
      </dgm:t>
    </dgm:pt>
    <dgm:pt modelId="{9F2E0B4E-4979-4DB2-A469-AE6695541034}">
      <dgm:prSet phldrT="[Tekstas]"/>
      <dgm:spPr/>
      <dgm:t>
        <a:bodyPr/>
        <a:lstStyle/>
        <a:p>
          <a:r>
            <a:rPr lang="lt-LT" dirty="0" smtClean="0"/>
            <a:t>Regioninio specialiojo ugdymo centro steigimas</a:t>
          </a:r>
          <a:endParaRPr lang="lt-LT" dirty="0"/>
        </a:p>
      </dgm:t>
    </dgm:pt>
    <dgm:pt modelId="{A978CA8A-1FDC-43C2-87EF-551EE06A8873}" type="parTrans" cxnId="{71364DE5-B216-4480-971E-C72328B23157}">
      <dgm:prSet/>
      <dgm:spPr/>
      <dgm:t>
        <a:bodyPr/>
        <a:lstStyle/>
        <a:p>
          <a:endParaRPr lang="lt-LT"/>
        </a:p>
      </dgm:t>
    </dgm:pt>
    <dgm:pt modelId="{D4B79944-CF87-4712-A379-14A0A666EE92}" type="sibTrans" cxnId="{71364DE5-B216-4480-971E-C72328B23157}">
      <dgm:prSet/>
      <dgm:spPr/>
      <dgm:t>
        <a:bodyPr/>
        <a:lstStyle/>
        <a:p>
          <a:endParaRPr lang="lt-LT"/>
        </a:p>
      </dgm:t>
    </dgm:pt>
    <dgm:pt modelId="{DF52B34B-1377-4CD6-AD23-3238AF3514F3}">
      <dgm:prSet phldrT="[Tekstas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t-LT" dirty="0" err="1" smtClean="0"/>
            <a:t>Tarpinstitucinio</a:t>
          </a:r>
          <a:r>
            <a:rPr lang="lt-LT" dirty="0" smtClean="0"/>
            <a:t> bendradarbiavimo stiprinimas</a:t>
          </a:r>
        </a:p>
      </dgm:t>
    </dgm:pt>
    <dgm:pt modelId="{DC189D24-3277-4640-8F86-C5BA9BBDB453}" type="parTrans" cxnId="{9F43D395-8B0D-471F-9BB5-ACAF201D51D3}">
      <dgm:prSet/>
      <dgm:spPr/>
      <dgm:t>
        <a:bodyPr/>
        <a:lstStyle/>
        <a:p>
          <a:endParaRPr lang="lt-LT"/>
        </a:p>
      </dgm:t>
    </dgm:pt>
    <dgm:pt modelId="{F1B5DC53-52C5-464E-B813-5F06B9852498}" type="sibTrans" cxnId="{9F43D395-8B0D-471F-9BB5-ACAF201D51D3}">
      <dgm:prSet/>
      <dgm:spPr/>
      <dgm:t>
        <a:bodyPr/>
        <a:lstStyle/>
        <a:p>
          <a:endParaRPr lang="lt-LT"/>
        </a:p>
      </dgm:t>
    </dgm:pt>
    <dgm:pt modelId="{9C55E03F-AD00-44A8-8B6D-1CE700407980}">
      <dgm:prSet phldrT="[Tekstas]"/>
      <dgm:spPr/>
      <dgm:t>
        <a:bodyPr/>
        <a:lstStyle/>
        <a:p>
          <a:r>
            <a:rPr lang="lt-LT" dirty="0" smtClean="0"/>
            <a:t>Rekomendacijų mokykloms teikimas</a:t>
          </a:r>
        </a:p>
        <a:p>
          <a:r>
            <a:rPr lang="lt-LT" dirty="0" smtClean="0"/>
            <a:t>PPT konsultavimas</a:t>
          </a:r>
          <a:endParaRPr lang="lt-LT" dirty="0"/>
        </a:p>
      </dgm:t>
    </dgm:pt>
    <dgm:pt modelId="{4977B09B-242D-4696-8DC2-606E1838B808}" type="parTrans" cxnId="{1349D07F-A69E-43B8-B0A6-197646EB7777}">
      <dgm:prSet/>
      <dgm:spPr/>
      <dgm:t>
        <a:bodyPr/>
        <a:lstStyle/>
        <a:p>
          <a:endParaRPr lang="lt-LT"/>
        </a:p>
      </dgm:t>
    </dgm:pt>
    <dgm:pt modelId="{724AB3F9-05DF-4AA8-B3E7-0D3DD1BE6EB3}" type="sibTrans" cxnId="{1349D07F-A69E-43B8-B0A6-197646EB7777}">
      <dgm:prSet/>
      <dgm:spPr/>
      <dgm:t>
        <a:bodyPr/>
        <a:lstStyle/>
        <a:p>
          <a:endParaRPr lang="lt-LT"/>
        </a:p>
      </dgm:t>
    </dgm:pt>
    <dgm:pt modelId="{228E01B5-7300-472F-8C8D-EAC5295CEBB1}">
      <dgm:prSet phldrT="[Tekstas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t-LT" dirty="0" smtClean="0"/>
            <a:t>Atvirų klasių steigimas</a:t>
          </a:r>
        </a:p>
        <a:p>
          <a:endParaRPr lang="lt-LT" dirty="0"/>
        </a:p>
      </dgm:t>
    </dgm:pt>
    <dgm:pt modelId="{0CCD7AF6-A031-4F9D-9770-24D7323075A9}" type="parTrans" cxnId="{8818411E-1430-43EF-B4A8-FF084DFB4503}">
      <dgm:prSet/>
      <dgm:spPr/>
      <dgm:t>
        <a:bodyPr/>
        <a:lstStyle/>
        <a:p>
          <a:endParaRPr lang="lt-LT"/>
        </a:p>
      </dgm:t>
    </dgm:pt>
    <dgm:pt modelId="{0B466EC3-1BBB-4559-9055-107814D6C09E}" type="sibTrans" cxnId="{8818411E-1430-43EF-B4A8-FF084DFB4503}">
      <dgm:prSet/>
      <dgm:spPr/>
      <dgm:t>
        <a:bodyPr/>
        <a:lstStyle/>
        <a:p>
          <a:endParaRPr lang="lt-LT"/>
        </a:p>
      </dgm:t>
    </dgm:pt>
    <dgm:pt modelId="{790649F4-2C6B-4AC7-91E1-509D0E3766AD}">
      <dgm:prSet phldrT="[Tekstas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t-LT" dirty="0" smtClean="0"/>
            <a:t>Nuostatų keitimas.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t-LT" dirty="0" smtClean="0"/>
            <a:t>KŠIC mokymai </a:t>
          </a:r>
          <a:endParaRPr lang="lt-LT" dirty="0"/>
        </a:p>
      </dgm:t>
    </dgm:pt>
    <dgm:pt modelId="{20D5ED7F-00D7-432D-8474-4BE0EA8C17DE}" type="parTrans" cxnId="{0B71E811-7F74-4FE8-BB5F-BA44A681FF37}">
      <dgm:prSet/>
      <dgm:spPr/>
      <dgm:t>
        <a:bodyPr/>
        <a:lstStyle/>
        <a:p>
          <a:endParaRPr lang="lt-LT"/>
        </a:p>
      </dgm:t>
    </dgm:pt>
    <dgm:pt modelId="{692423B5-C10C-4DAA-BA0A-FDA33A8C925E}" type="sibTrans" cxnId="{0B71E811-7F74-4FE8-BB5F-BA44A681FF37}">
      <dgm:prSet/>
      <dgm:spPr/>
      <dgm:t>
        <a:bodyPr/>
        <a:lstStyle/>
        <a:p>
          <a:endParaRPr lang="lt-LT"/>
        </a:p>
      </dgm:t>
    </dgm:pt>
    <dgm:pt modelId="{6B9DB3D2-3F43-408B-B701-5AFB6308B811}">
      <dgm:prSet/>
      <dgm:spPr/>
      <dgm:t>
        <a:bodyPr/>
        <a:lstStyle/>
        <a:p>
          <a:r>
            <a:rPr lang="lt-LT" dirty="0" smtClean="0"/>
            <a:t>TŪM programos įgyvendinimas</a:t>
          </a:r>
          <a:endParaRPr lang="lt-LT" dirty="0"/>
        </a:p>
      </dgm:t>
    </dgm:pt>
    <dgm:pt modelId="{E213A41B-6B8A-474C-9E99-99935877F460}" type="parTrans" cxnId="{DF5FD89E-EFF7-47D1-9C1B-E9F074B200A8}">
      <dgm:prSet/>
      <dgm:spPr/>
      <dgm:t>
        <a:bodyPr/>
        <a:lstStyle/>
        <a:p>
          <a:endParaRPr lang="lt-LT"/>
        </a:p>
      </dgm:t>
    </dgm:pt>
    <dgm:pt modelId="{577F2A12-87DC-4C89-828E-5B72A29DAE50}" type="sibTrans" cxnId="{DF5FD89E-EFF7-47D1-9C1B-E9F074B200A8}">
      <dgm:prSet/>
      <dgm:spPr/>
      <dgm:t>
        <a:bodyPr/>
        <a:lstStyle/>
        <a:p>
          <a:endParaRPr lang="lt-LT"/>
        </a:p>
      </dgm:t>
    </dgm:pt>
    <dgm:pt modelId="{86B49F8F-5AFA-47D2-8EAC-FDF18B3F3FB7}" type="pres">
      <dgm:prSet presAssocID="{27E45BA9-1906-43C1-BA0B-93F21737323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7EF7E249-85C2-4440-AA72-8818557143CD}" type="pres">
      <dgm:prSet presAssocID="{9F2E0B4E-4979-4DB2-A469-AE669554103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B3175268-277F-479C-939B-E9765CC3AFBA}" type="pres">
      <dgm:prSet presAssocID="{D4B79944-CF87-4712-A379-14A0A666EE92}" presName="sibTrans" presStyleCnt="0"/>
      <dgm:spPr/>
    </dgm:pt>
    <dgm:pt modelId="{4A734F1B-89AA-40B4-95EF-3ED1CF0B6A8B}" type="pres">
      <dgm:prSet presAssocID="{DF52B34B-1377-4CD6-AD23-3238AF3514F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C257AFCB-28DE-4A19-9FA2-4B8D910A1F12}" type="pres">
      <dgm:prSet presAssocID="{F1B5DC53-52C5-464E-B813-5F06B9852498}" presName="sibTrans" presStyleCnt="0"/>
      <dgm:spPr/>
    </dgm:pt>
    <dgm:pt modelId="{7C3DBA8B-169B-4226-A4C4-2D3C7CEF38A0}" type="pres">
      <dgm:prSet presAssocID="{9C55E03F-AD00-44A8-8B6D-1CE70040798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EC82D28A-0C61-4631-B3F2-ECE03192DD71}" type="pres">
      <dgm:prSet presAssocID="{724AB3F9-05DF-4AA8-B3E7-0D3DD1BE6EB3}" presName="sibTrans" presStyleCnt="0"/>
      <dgm:spPr/>
    </dgm:pt>
    <dgm:pt modelId="{710B4DB5-E605-43C9-8BF7-AB8CBA26FECE}" type="pres">
      <dgm:prSet presAssocID="{228E01B5-7300-472F-8C8D-EAC5295CEBB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57D90A0D-50C4-4812-B654-84F75D24B677}" type="pres">
      <dgm:prSet presAssocID="{0B466EC3-1BBB-4559-9055-107814D6C09E}" presName="sibTrans" presStyleCnt="0"/>
      <dgm:spPr/>
    </dgm:pt>
    <dgm:pt modelId="{7F22DE0D-2EBE-48E5-9BB4-1E22A93A3DAB}" type="pres">
      <dgm:prSet presAssocID="{790649F4-2C6B-4AC7-91E1-509D0E3766A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D504CA85-5472-4355-9AAC-0E28E35B7921}" type="pres">
      <dgm:prSet presAssocID="{692423B5-C10C-4DAA-BA0A-FDA33A8C925E}" presName="sibTrans" presStyleCnt="0"/>
      <dgm:spPr/>
    </dgm:pt>
    <dgm:pt modelId="{01CAF64F-BA2B-4A43-A843-6993DFF921E7}" type="pres">
      <dgm:prSet presAssocID="{6B9DB3D2-3F43-408B-B701-5AFB6308B81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1D507B75-F58E-4086-B4A0-BF3F85013D8C}" type="presOf" srcId="{27E45BA9-1906-43C1-BA0B-93F217373235}" destId="{86B49F8F-5AFA-47D2-8EAC-FDF18B3F3FB7}" srcOrd="0" destOrd="0" presId="urn:microsoft.com/office/officeart/2005/8/layout/default"/>
    <dgm:cxn modelId="{0B71E811-7F74-4FE8-BB5F-BA44A681FF37}" srcId="{27E45BA9-1906-43C1-BA0B-93F217373235}" destId="{790649F4-2C6B-4AC7-91E1-509D0E3766AD}" srcOrd="4" destOrd="0" parTransId="{20D5ED7F-00D7-432D-8474-4BE0EA8C17DE}" sibTransId="{692423B5-C10C-4DAA-BA0A-FDA33A8C925E}"/>
    <dgm:cxn modelId="{9F43D395-8B0D-471F-9BB5-ACAF201D51D3}" srcId="{27E45BA9-1906-43C1-BA0B-93F217373235}" destId="{DF52B34B-1377-4CD6-AD23-3238AF3514F3}" srcOrd="1" destOrd="0" parTransId="{DC189D24-3277-4640-8F86-C5BA9BBDB453}" sibTransId="{F1B5DC53-52C5-464E-B813-5F06B9852498}"/>
    <dgm:cxn modelId="{30E0C3EE-7B5C-4AA3-88E1-D634E1AEA005}" type="presOf" srcId="{790649F4-2C6B-4AC7-91E1-509D0E3766AD}" destId="{7F22DE0D-2EBE-48E5-9BB4-1E22A93A3DAB}" srcOrd="0" destOrd="0" presId="urn:microsoft.com/office/officeart/2005/8/layout/default"/>
    <dgm:cxn modelId="{6D5ED57A-B864-44D7-8077-AB691777EF4E}" type="presOf" srcId="{DF52B34B-1377-4CD6-AD23-3238AF3514F3}" destId="{4A734F1B-89AA-40B4-95EF-3ED1CF0B6A8B}" srcOrd="0" destOrd="0" presId="urn:microsoft.com/office/officeart/2005/8/layout/default"/>
    <dgm:cxn modelId="{747F0ACA-6C67-4268-923D-6A31D1556253}" type="presOf" srcId="{6B9DB3D2-3F43-408B-B701-5AFB6308B811}" destId="{01CAF64F-BA2B-4A43-A843-6993DFF921E7}" srcOrd="0" destOrd="0" presId="urn:microsoft.com/office/officeart/2005/8/layout/default"/>
    <dgm:cxn modelId="{1349D07F-A69E-43B8-B0A6-197646EB7777}" srcId="{27E45BA9-1906-43C1-BA0B-93F217373235}" destId="{9C55E03F-AD00-44A8-8B6D-1CE700407980}" srcOrd="2" destOrd="0" parTransId="{4977B09B-242D-4696-8DC2-606E1838B808}" sibTransId="{724AB3F9-05DF-4AA8-B3E7-0D3DD1BE6EB3}"/>
    <dgm:cxn modelId="{8818411E-1430-43EF-B4A8-FF084DFB4503}" srcId="{27E45BA9-1906-43C1-BA0B-93F217373235}" destId="{228E01B5-7300-472F-8C8D-EAC5295CEBB1}" srcOrd="3" destOrd="0" parTransId="{0CCD7AF6-A031-4F9D-9770-24D7323075A9}" sibTransId="{0B466EC3-1BBB-4559-9055-107814D6C09E}"/>
    <dgm:cxn modelId="{4216A6F0-842A-45FB-9B93-1495CA7294CD}" type="presOf" srcId="{9F2E0B4E-4979-4DB2-A469-AE6695541034}" destId="{7EF7E249-85C2-4440-AA72-8818557143CD}" srcOrd="0" destOrd="0" presId="urn:microsoft.com/office/officeart/2005/8/layout/default"/>
    <dgm:cxn modelId="{71364DE5-B216-4480-971E-C72328B23157}" srcId="{27E45BA9-1906-43C1-BA0B-93F217373235}" destId="{9F2E0B4E-4979-4DB2-A469-AE6695541034}" srcOrd="0" destOrd="0" parTransId="{A978CA8A-1FDC-43C2-87EF-551EE06A8873}" sibTransId="{D4B79944-CF87-4712-A379-14A0A666EE92}"/>
    <dgm:cxn modelId="{D6B403D6-CC48-4B79-9ABA-84039448FA52}" type="presOf" srcId="{9C55E03F-AD00-44A8-8B6D-1CE700407980}" destId="{7C3DBA8B-169B-4226-A4C4-2D3C7CEF38A0}" srcOrd="0" destOrd="0" presId="urn:microsoft.com/office/officeart/2005/8/layout/default"/>
    <dgm:cxn modelId="{A26A425E-A8BE-45F5-A0D4-EB0CEDCAC491}" type="presOf" srcId="{228E01B5-7300-472F-8C8D-EAC5295CEBB1}" destId="{710B4DB5-E605-43C9-8BF7-AB8CBA26FECE}" srcOrd="0" destOrd="0" presId="urn:microsoft.com/office/officeart/2005/8/layout/default"/>
    <dgm:cxn modelId="{DF5FD89E-EFF7-47D1-9C1B-E9F074B200A8}" srcId="{27E45BA9-1906-43C1-BA0B-93F217373235}" destId="{6B9DB3D2-3F43-408B-B701-5AFB6308B811}" srcOrd="5" destOrd="0" parTransId="{E213A41B-6B8A-474C-9E99-99935877F460}" sibTransId="{577F2A12-87DC-4C89-828E-5B72A29DAE50}"/>
    <dgm:cxn modelId="{CA00D1F9-CD76-4133-AEDE-DC0A4DDB817E}" type="presParOf" srcId="{86B49F8F-5AFA-47D2-8EAC-FDF18B3F3FB7}" destId="{7EF7E249-85C2-4440-AA72-8818557143CD}" srcOrd="0" destOrd="0" presId="urn:microsoft.com/office/officeart/2005/8/layout/default"/>
    <dgm:cxn modelId="{FFEF2E02-5617-4582-AEA0-45EC887F2EDC}" type="presParOf" srcId="{86B49F8F-5AFA-47D2-8EAC-FDF18B3F3FB7}" destId="{B3175268-277F-479C-939B-E9765CC3AFBA}" srcOrd="1" destOrd="0" presId="urn:microsoft.com/office/officeart/2005/8/layout/default"/>
    <dgm:cxn modelId="{563CC457-A787-4CD2-85AE-B8A44329E1E2}" type="presParOf" srcId="{86B49F8F-5AFA-47D2-8EAC-FDF18B3F3FB7}" destId="{4A734F1B-89AA-40B4-95EF-3ED1CF0B6A8B}" srcOrd="2" destOrd="0" presId="urn:microsoft.com/office/officeart/2005/8/layout/default"/>
    <dgm:cxn modelId="{B40CDD56-5338-4183-9AA8-C9DD96011DA7}" type="presParOf" srcId="{86B49F8F-5AFA-47D2-8EAC-FDF18B3F3FB7}" destId="{C257AFCB-28DE-4A19-9FA2-4B8D910A1F12}" srcOrd="3" destOrd="0" presId="urn:microsoft.com/office/officeart/2005/8/layout/default"/>
    <dgm:cxn modelId="{E10AEDE7-4BFC-42ED-9D4E-1325772629C6}" type="presParOf" srcId="{86B49F8F-5AFA-47D2-8EAC-FDF18B3F3FB7}" destId="{7C3DBA8B-169B-4226-A4C4-2D3C7CEF38A0}" srcOrd="4" destOrd="0" presId="urn:microsoft.com/office/officeart/2005/8/layout/default"/>
    <dgm:cxn modelId="{9BBFD0A9-E0FB-49DD-9F02-7010B3BA82BC}" type="presParOf" srcId="{86B49F8F-5AFA-47D2-8EAC-FDF18B3F3FB7}" destId="{EC82D28A-0C61-4631-B3F2-ECE03192DD71}" srcOrd="5" destOrd="0" presId="urn:microsoft.com/office/officeart/2005/8/layout/default"/>
    <dgm:cxn modelId="{F2E5DE51-99DB-400A-8CA3-E27AEA324D4C}" type="presParOf" srcId="{86B49F8F-5AFA-47D2-8EAC-FDF18B3F3FB7}" destId="{710B4DB5-E605-43C9-8BF7-AB8CBA26FECE}" srcOrd="6" destOrd="0" presId="urn:microsoft.com/office/officeart/2005/8/layout/default"/>
    <dgm:cxn modelId="{493A941D-5CA2-42F6-BFBE-C34BC2F720BF}" type="presParOf" srcId="{86B49F8F-5AFA-47D2-8EAC-FDF18B3F3FB7}" destId="{57D90A0D-50C4-4812-B654-84F75D24B677}" srcOrd="7" destOrd="0" presId="urn:microsoft.com/office/officeart/2005/8/layout/default"/>
    <dgm:cxn modelId="{178EA10C-7A6C-4361-8D1E-0D2D7F454AEF}" type="presParOf" srcId="{86B49F8F-5AFA-47D2-8EAC-FDF18B3F3FB7}" destId="{7F22DE0D-2EBE-48E5-9BB4-1E22A93A3DAB}" srcOrd="8" destOrd="0" presId="urn:microsoft.com/office/officeart/2005/8/layout/default"/>
    <dgm:cxn modelId="{0AA71B38-7A56-4922-90ED-8A0FD9A25772}" type="presParOf" srcId="{86B49F8F-5AFA-47D2-8EAC-FDF18B3F3FB7}" destId="{D504CA85-5472-4355-9AAC-0E28E35B7921}" srcOrd="9" destOrd="0" presId="urn:microsoft.com/office/officeart/2005/8/layout/default"/>
    <dgm:cxn modelId="{53D87BF1-A7E5-416F-8E84-C1AC7F6EF451}" type="presParOf" srcId="{86B49F8F-5AFA-47D2-8EAC-FDF18B3F3FB7}" destId="{01CAF64F-BA2B-4A43-A843-6993DFF921E7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B4513B-9659-426D-8FE8-886ECB93FFC6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lt-LT"/>
        </a:p>
      </dgm:t>
    </dgm:pt>
    <dgm:pt modelId="{7F0EC888-87CB-4B59-B20D-C13E13F295C4}">
      <dgm:prSet phldrT="[Tekstas]" custT="1"/>
      <dgm:spPr/>
      <dgm:t>
        <a:bodyPr/>
        <a:lstStyle/>
        <a:p>
          <a:r>
            <a:rPr lang="lt-LT" sz="2800" dirty="0" smtClean="0"/>
            <a:t>Visiškos </a:t>
          </a:r>
          <a:r>
            <a:rPr lang="lt-LT" sz="2800" dirty="0" err="1" smtClean="0"/>
            <a:t>įtraukties</a:t>
          </a:r>
          <a:r>
            <a:rPr lang="lt-LT" sz="2800" dirty="0" smtClean="0"/>
            <a:t> modelis</a:t>
          </a:r>
          <a:endParaRPr lang="lt-LT" sz="2800" dirty="0"/>
        </a:p>
      </dgm:t>
    </dgm:pt>
    <dgm:pt modelId="{B3B87D5F-3E40-4F5F-A72B-2A6C9A292458}" type="parTrans" cxnId="{5CDC70AE-8779-4A6B-A37C-65F8EA416463}">
      <dgm:prSet/>
      <dgm:spPr/>
      <dgm:t>
        <a:bodyPr/>
        <a:lstStyle/>
        <a:p>
          <a:endParaRPr lang="lt-LT"/>
        </a:p>
      </dgm:t>
    </dgm:pt>
    <dgm:pt modelId="{C85AB484-CB35-4336-ABC4-C09D9BFB3144}" type="sibTrans" cxnId="{5CDC70AE-8779-4A6B-A37C-65F8EA416463}">
      <dgm:prSet/>
      <dgm:spPr/>
      <dgm:t>
        <a:bodyPr/>
        <a:lstStyle/>
        <a:p>
          <a:endParaRPr lang="lt-LT"/>
        </a:p>
      </dgm:t>
    </dgm:pt>
    <dgm:pt modelId="{857BE873-9F27-4BC5-9AF3-CF99A89A3657}">
      <dgm:prSet phldrT="[Tekstas]"/>
      <dgm:spPr/>
      <dgm:t>
        <a:bodyPr/>
        <a:lstStyle/>
        <a:p>
          <a:endParaRPr lang="lt-LT" b="1" dirty="0"/>
        </a:p>
      </dgm:t>
    </dgm:pt>
    <dgm:pt modelId="{047009F6-1A42-4ED9-A00F-DA9CE40DDF69}" type="parTrans" cxnId="{7B14592A-FF78-4476-9A83-9C410B9FB13C}">
      <dgm:prSet/>
      <dgm:spPr/>
      <dgm:t>
        <a:bodyPr/>
        <a:lstStyle/>
        <a:p>
          <a:endParaRPr lang="lt-LT"/>
        </a:p>
      </dgm:t>
    </dgm:pt>
    <dgm:pt modelId="{F5C74B9E-4F7E-4A25-9F04-41F1F9F84DD0}" type="sibTrans" cxnId="{7B14592A-FF78-4476-9A83-9C410B9FB13C}">
      <dgm:prSet/>
      <dgm:spPr/>
      <dgm:t>
        <a:bodyPr/>
        <a:lstStyle/>
        <a:p>
          <a:endParaRPr lang="lt-LT"/>
        </a:p>
      </dgm:t>
    </dgm:pt>
    <dgm:pt modelId="{4C13EDD2-CABB-4E00-9D05-DE86D5C7179D}">
      <dgm:prSet phldrT="[Tekstas]" custT="1"/>
      <dgm:spPr/>
      <dgm:t>
        <a:bodyPr/>
        <a:lstStyle/>
        <a:p>
          <a:r>
            <a:rPr lang="lt-LT" sz="2800" dirty="0" smtClean="0"/>
            <a:t>Mobilios </a:t>
          </a:r>
          <a:r>
            <a:rPr lang="lt-LT" sz="2800" dirty="0" err="1" smtClean="0"/>
            <a:t>įtraukties</a:t>
          </a:r>
          <a:r>
            <a:rPr lang="lt-LT" sz="2800" dirty="0" smtClean="0"/>
            <a:t> modelis</a:t>
          </a:r>
          <a:endParaRPr lang="lt-LT" sz="2800" dirty="0"/>
        </a:p>
      </dgm:t>
    </dgm:pt>
    <dgm:pt modelId="{71AF9A59-C9C7-49B6-8E8D-2D9FC73DD355}" type="parTrans" cxnId="{3A4084BC-BA92-4CEC-A210-6746600E9740}">
      <dgm:prSet/>
      <dgm:spPr/>
      <dgm:t>
        <a:bodyPr/>
        <a:lstStyle/>
        <a:p>
          <a:endParaRPr lang="lt-LT"/>
        </a:p>
      </dgm:t>
    </dgm:pt>
    <dgm:pt modelId="{96DF5EF0-7572-4871-864A-0E2A74CC1DCB}" type="sibTrans" cxnId="{3A4084BC-BA92-4CEC-A210-6746600E9740}">
      <dgm:prSet/>
      <dgm:spPr/>
      <dgm:t>
        <a:bodyPr/>
        <a:lstStyle/>
        <a:p>
          <a:endParaRPr lang="lt-LT"/>
        </a:p>
      </dgm:t>
    </dgm:pt>
    <dgm:pt modelId="{B3A7F156-DCFA-47C7-ABFC-FF50799455D2}">
      <dgm:prSet phldrT="[Tekstas]"/>
      <dgm:spPr/>
      <dgm:t>
        <a:bodyPr/>
        <a:lstStyle/>
        <a:p>
          <a:r>
            <a:rPr lang="lt-LT" b="0" i="0" dirty="0" smtClean="0"/>
            <a:t>Atvirajai klasei skiriama papildoma </a:t>
          </a:r>
          <a:r>
            <a:rPr lang="lt-LT" b="1" i="0" dirty="0" smtClean="0"/>
            <a:t>mokytojo padėjėjo ir pusė Antrojo mokytojo pareigybės</a:t>
          </a:r>
          <a:endParaRPr lang="lt-LT" dirty="0"/>
        </a:p>
      </dgm:t>
    </dgm:pt>
    <dgm:pt modelId="{675ED5C6-55CB-44BC-9DAB-BF5CB65AD723}" type="parTrans" cxnId="{C8F1F3C3-F738-440B-B1BE-7374AAB269F6}">
      <dgm:prSet/>
      <dgm:spPr/>
      <dgm:t>
        <a:bodyPr/>
        <a:lstStyle/>
        <a:p>
          <a:endParaRPr lang="lt-LT"/>
        </a:p>
      </dgm:t>
    </dgm:pt>
    <dgm:pt modelId="{82FB9F6F-7E9F-4542-B977-FA78A01B6047}" type="sibTrans" cxnId="{C8F1F3C3-F738-440B-B1BE-7374AAB269F6}">
      <dgm:prSet/>
      <dgm:spPr/>
      <dgm:t>
        <a:bodyPr/>
        <a:lstStyle/>
        <a:p>
          <a:endParaRPr lang="lt-LT"/>
        </a:p>
      </dgm:t>
    </dgm:pt>
    <dgm:pt modelId="{C4578E15-A361-41F6-950E-7FAEF6F22578}">
      <dgm:prSet phldrT="[Tekstas]" custT="1"/>
      <dgm:spPr/>
      <dgm:t>
        <a:bodyPr/>
        <a:lstStyle/>
        <a:p>
          <a:r>
            <a:rPr lang="lt-LT" sz="2800" dirty="0" smtClean="0"/>
            <a:t>Srauto </a:t>
          </a:r>
          <a:r>
            <a:rPr lang="lt-LT" sz="2800" dirty="0" err="1" smtClean="0"/>
            <a:t>įtraukties</a:t>
          </a:r>
          <a:r>
            <a:rPr lang="lt-LT" sz="2800" dirty="0" smtClean="0"/>
            <a:t> modelis</a:t>
          </a:r>
          <a:endParaRPr lang="lt-LT" sz="2800" dirty="0"/>
        </a:p>
      </dgm:t>
    </dgm:pt>
    <dgm:pt modelId="{F8C386D2-BD93-4B7E-B2BE-F6E35D532B53}" type="parTrans" cxnId="{50EA4179-097A-41BA-9DFA-1E185D161D94}">
      <dgm:prSet/>
      <dgm:spPr/>
      <dgm:t>
        <a:bodyPr/>
        <a:lstStyle/>
        <a:p>
          <a:endParaRPr lang="lt-LT"/>
        </a:p>
      </dgm:t>
    </dgm:pt>
    <dgm:pt modelId="{321B97C5-FCD2-4E2E-AC7E-101FD39AD585}" type="sibTrans" cxnId="{50EA4179-097A-41BA-9DFA-1E185D161D94}">
      <dgm:prSet/>
      <dgm:spPr/>
      <dgm:t>
        <a:bodyPr/>
        <a:lstStyle/>
        <a:p>
          <a:endParaRPr lang="lt-LT"/>
        </a:p>
      </dgm:t>
    </dgm:pt>
    <dgm:pt modelId="{BFC1641B-09C0-4724-BE06-2C5221A2D957}">
      <dgm:prSet phldrT="[Tekstas]"/>
      <dgm:spPr/>
      <dgm:t>
        <a:bodyPr/>
        <a:lstStyle/>
        <a:p>
          <a:r>
            <a:rPr lang="lt-LT" dirty="0" smtClean="0"/>
            <a:t>Atvirajai klasei skiriamas papildomas </a:t>
          </a:r>
          <a:r>
            <a:rPr lang="lt-LT" b="1" dirty="0" smtClean="0"/>
            <a:t>mokytojo padėjėjas</a:t>
          </a:r>
          <a:r>
            <a:rPr lang="lt-LT" dirty="0" smtClean="0"/>
            <a:t>, srautui, priklausomai nuo jo dydžio, skiriama </a:t>
          </a:r>
          <a:r>
            <a:rPr lang="lt-LT" b="1" dirty="0" smtClean="0"/>
            <a:t>Antrojo mokytojo pareigybė</a:t>
          </a:r>
          <a:r>
            <a:rPr lang="lt-LT" dirty="0" smtClean="0"/>
            <a:t>, skaičiuojant, kad srautą sudaro ne mažiau nei </a:t>
          </a:r>
          <a:r>
            <a:rPr lang="lt-LT" b="1" dirty="0" smtClean="0"/>
            <a:t>48 mokiniai</a:t>
          </a:r>
          <a:r>
            <a:rPr lang="lt-LT" dirty="0" smtClean="0"/>
            <a:t>.</a:t>
          </a:r>
          <a:endParaRPr lang="lt-LT" dirty="0"/>
        </a:p>
      </dgm:t>
    </dgm:pt>
    <dgm:pt modelId="{1C0E1B82-F4F8-4D64-A725-96197BCA5CEE}" type="parTrans" cxnId="{857BF2FA-64C9-434E-A554-E1C67939238B}">
      <dgm:prSet/>
      <dgm:spPr/>
      <dgm:t>
        <a:bodyPr/>
        <a:lstStyle/>
        <a:p>
          <a:endParaRPr lang="lt-LT"/>
        </a:p>
      </dgm:t>
    </dgm:pt>
    <dgm:pt modelId="{DFD6291E-CC32-4C2D-8B51-88CF255F2897}" type="sibTrans" cxnId="{857BF2FA-64C9-434E-A554-E1C67939238B}">
      <dgm:prSet/>
      <dgm:spPr/>
      <dgm:t>
        <a:bodyPr/>
        <a:lstStyle/>
        <a:p>
          <a:endParaRPr lang="lt-LT"/>
        </a:p>
      </dgm:t>
    </dgm:pt>
    <dgm:pt modelId="{78843A6F-EF1C-4F86-9B33-4C2F16F18D48}">
      <dgm:prSet/>
      <dgm:spPr/>
      <dgm:t>
        <a:bodyPr/>
        <a:lstStyle/>
        <a:p>
          <a:r>
            <a:rPr lang="lt-LT" b="0" dirty="0" smtClean="0"/>
            <a:t>Atvirajai klasei skiriama papildoma </a:t>
          </a:r>
          <a:r>
            <a:rPr lang="lt-LT" b="1" dirty="0" smtClean="0"/>
            <a:t>mokytojo padėjėjo pareigybė ir pusė Antrojo mokytojo pareigybės</a:t>
          </a:r>
          <a:endParaRPr lang="lt-LT" b="1" dirty="0"/>
        </a:p>
      </dgm:t>
    </dgm:pt>
    <dgm:pt modelId="{0B1B8A9D-A752-4291-AF69-8D22E8144D94}" type="parTrans" cxnId="{BBB8F670-16E5-4650-ACBC-AED7F7DE5394}">
      <dgm:prSet/>
      <dgm:spPr/>
      <dgm:t>
        <a:bodyPr/>
        <a:lstStyle/>
        <a:p>
          <a:endParaRPr lang="lt-LT"/>
        </a:p>
      </dgm:t>
    </dgm:pt>
    <dgm:pt modelId="{3839B4A4-A1F3-4FD3-81DD-1F6DBDE4265A}" type="sibTrans" cxnId="{BBB8F670-16E5-4650-ACBC-AED7F7DE5394}">
      <dgm:prSet/>
      <dgm:spPr/>
      <dgm:t>
        <a:bodyPr/>
        <a:lstStyle/>
        <a:p>
          <a:endParaRPr lang="lt-LT"/>
        </a:p>
      </dgm:t>
    </dgm:pt>
    <dgm:pt modelId="{A36CDA53-CD32-4629-94C5-2AF3D54DDB2E}" type="pres">
      <dgm:prSet presAssocID="{77B4513B-9659-426D-8FE8-886ECB93FFC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251F2693-B838-450B-B509-282CA7355432}" type="pres">
      <dgm:prSet presAssocID="{7F0EC888-87CB-4B59-B20D-C13E13F295C4}" presName="linNode" presStyleCnt="0"/>
      <dgm:spPr/>
    </dgm:pt>
    <dgm:pt modelId="{30386F39-EB81-49CB-A992-89EC979CDFE1}" type="pres">
      <dgm:prSet presAssocID="{7F0EC888-87CB-4B59-B20D-C13E13F295C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BCE2B8B3-A6D9-4A1B-B09C-31C0A125B833}" type="pres">
      <dgm:prSet presAssocID="{7F0EC888-87CB-4B59-B20D-C13E13F295C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0C346D53-AC57-4741-8595-E436AD8F1846}" type="pres">
      <dgm:prSet presAssocID="{C85AB484-CB35-4336-ABC4-C09D9BFB3144}" presName="sp" presStyleCnt="0"/>
      <dgm:spPr/>
    </dgm:pt>
    <dgm:pt modelId="{4689B0CF-5BE1-497C-9860-D8713021269D}" type="pres">
      <dgm:prSet presAssocID="{4C13EDD2-CABB-4E00-9D05-DE86D5C7179D}" presName="linNode" presStyleCnt="0"/>
      <dgm:spPr/>
    </dgm:pt>
    <dgm:pt modelId="{07DBE3A5-A73C-46C7-A69E-4E4C2DA9574E}" type="pres">
      <dgm:prSet presAssocID="{4C13EDD2-CABB-4E00-9D05-DE86D5C7179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27787121-CC5C-4FB8-A08F-79814980982E}" type="pres">
      <dgm:prSet presAssocID="{4C13EDD2-CABB-4E00-9D05-DE86D5C7179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8C4B4437-614A-41FF-BA59-7AA6AEDA20AF}" type="pres">
      <dgm:prSet presAssocID="{96DF5EF0-7572-4871-864A-0E2A74CC1DCB}" presName="sp" presStyleCnt="0"/>
      <dgm:spPr/>
    </dgm:pt>
    <dgm:pt modelId="{459E252A-00F6-458D-B0F5-03F49B651A96}" type="pres">
      <dgm:prSet presAssocID="{C4578E15-A361-41F6-950E-7FAEF6F22578}" presName="linNode" presStyleCnt="0"/>
      <dgm:spPr/>
    </dgm:pt>
    <dgm:pt modelId="{92CF6601-789C-4183-82A6-E12D4C8CF3A8}" type="pres">
      <dgm:prSet presAssocID="{C4578E15-A361-41F6-950E-7FAEF6F2257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2591B9D7-CC2F-4311-A440-245B70AC7BC4}" type="pres">
      <dgm:prSet presAssocID="{C4578E15-A361-41F6-950E-7FAEF6F2257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F7C78A25-0B40-4E29-89C1-A743FED08CC5}" type="presOf" srcId="{7F0EC888-87CB-4B59-B20D-C13E13F295C4}" destId="{30386F39-EB81-49CB-A992-89EC979CDFE1}" srcOrd="0" destOrd="0" presId="urn:microsoft.com/office/officeart/2005/8/layout/vList5"/>
    <dgm:cxn modelId="{C1717D0A-C9F2-4BAB-8421-8087725F2E9E}" type="presOf" srcId="{77B4513B-9659-426D-8FE8-886ECB93FFC6}" destId="{A36CDA53-CD32-4629-94C5-2AF3D54DDB2E}" srcOrd="0" destOrd="0" presId="urn:microsoft.com/office/officeart/2005/8/layout/vList5"/>
    <dgm:cxn modelId="{D3FF4901-7199-46C0-89DB-A6F5A00CBA66}" type="presOf" srcId="{B3A7F156-DCFA-47C7-ABFC-FF50799455D2}" destId="{27787121-CC5C-4FB8-A08F-79814980982E}" srcOrd="0" destOrd="0" presId="urn:microsoft.com/office/officeart/2005/8/layout/vList5"/>
    <dgm:cxn modelId="{5CDC70AE-8779-4A6B-A37C-65F8EA416463}" srcId="{77B4513B-9659-426D-8FE8-886ECB93FFC6}" destId="{7F0EC888-87CB-4B59-B20D-C13E13F295C4}" srcOrd="0" destOrd="0" parTransId="{B3B87D5F-3E40-4F5F-A72B-2A6C9A292458}" sibTransId="{C85AB484-CB35-4336-ABC4-C09D9BFB3144}"/>
    <dgm:cxn modelId="{857BF2FA-64C9-434E-A554-E1C67939238B}" srcId="{C4578E15-A361-41F6-950E-7FAEF6F22578}" destId="{BFC1641B-09C0-4724-BE06-2C5221A2D957}" srcOrd="0" destOrd="0" parTransId="{1C0E1B82-F4F8-4D64-A725-96197BCA5CEE}" sibTransId="{DFD6291E-CC32-4C2D-8B51-88CF255F2897}"/>
    <dgm:cxn modelId="{3CEFCF27-5831-42F9-99AE-E90D5AA84DC0}" type="presOf" srcId="{BFC1641B-09C0-4724-BE06-2C5221A2D957}" destId="{2591B9D7-CC2F-4311-A440-245B70AC7BC4}" srcOrd="0" destOrd="0" presId="urn:microsoft.com/office/officeart/2005/8/layout/vList5"/>
    <dgm:cxn modelId="{3A4084BC-BA92-4CEC-A210-6746600E9740}" srcId="{77B4513B-9659-426D-8FE8-886ECB93FFC6}" destId="{4C13EDD2-CABB-4E00-9D05-DE86D5C7179D}" srcOrd="1" destOrd="0" parTransId="{71AF9A59-C9C7-49B6-8E8D-2D9FC73DD355}" sibTransId="{96DF5EF0-7572-4871-864A-0E2A74CC1DCB}"/>
    <dgm:cxn modelId="{747AE73C-058F-4567-BDFE-EF8AF1F5EE85}" type="presOf" srcId="{857BE873-9F27-4BC5-9AF3-CF99A89A3657}" destId="{BCE2B8B3-A6D9-4A1B-B09C-31C0A125B833}" srcOrd="0" destOrd="0" presId="urn:microsoft.com/office/officeart/2005/8/layout/vList5"/>
    <dgm:cxn modelId="{C8F1F3C3-F738-440B-B1BE-7374AAB269F6}" srcId="{4C13EDD2-CABB-4E00-9D05-DE86D5C7179D}" destId="{B3A7F156-DCFA-47C7-ABFC-FF50799455D2}" srcOrd="0" destOrd="0" parTransId="{675ED5C6-55CB-44BC-9DAB-BF5CB65AD723}" sibTransId="{82FB9F6F-7E9F-4542-B977-FA78A01B6047}"/>
    <dgm:cxn modelId="{3EEA5E70-A77F-41B1-8387-8E65A91FCCF6}" type="presOf" srcId="{C4578E15-A361-41F6-950E-7FAEF6F22578}" destId="{92CF6601-789C-4183-82A6-E12D4C8CF3A8}" srcOrd="0" destOrd="0" presId="urn:microsoft.com/office/officeart/2005/8/layout/vList5"/>
    <dgm:cxn modelId="{CB4837B0-331E-440C-AD6B-51FC1B0F824B}" type="presOf" srcId="{78843A6F-EF1C-4F86-9B33-4C2F16F18D48}" destId="{BCE2B8B3-A6D9-4A1B-B09C-31C0A125B833}" srcOrd="0" destOrd="1" presId="urn:microsoft.com/office/officeart/2005/8/layout/vList5"/>
    <dgm:cxn modelId="{BBB8F670-16E5-4650-ACBC-AED7F7DE5394}" srcId="{7F0EC888-87CB-4B59-B20D-C13E13F295C4}" destId="{78843A6F-EF1C-4F86-9B33-4C2F16F18D48}" srcOrd="1" destOrd="0" parTransId="{0B1B8A9D-A752-4291-AF69-8D22E8144D94}" sibTransId="{3839B4A4-A1F3-4FD3-81DD-1F6DBDE4265A}"/>
    <dgm:cxn modelId="{50EA4179-097A-41BA-9DFA-1E185D161D94}" srcId="{77B4513B-9659-426D-8FE8-886ECB93FFC6}" destId="{C4578E15-A361-41F6-950E-7FAEF6F22578}" srcOrd="2" destOrd="0" parTransId="{F8C386D2-BD93-4B7E-B2BE-F6E35D532B53}" sibTransId="{321B97C5-FCD2-4E2E-AC7E-101FD39AD585}"/>
    <dgm:cxn modelId="{7B14592A-FF78-4476-9A83-9C410B9FB13C}" srcId="{7F0EC888-87CB-4B59-B20D-C13E13F295C4}" destId="{857BE873-9F27-4BC5-9AF3-CF99A89A3657}" srcOrd="0" destOrd="0" parTransId="{047009F6-1A42-4ED9-A00F-DA9CE40DDF69}" sibTransId="{F5C74B9E-4F7E-4A25-9F04-41F1F9F84DD0}"/>
    <dgm:cxn modelId="{70D5A5EF-DAB5-4BAC-8536-2672B84316A5}" type="presOf" srcId="{4C13EDD2-CABB-4E00-9D05-DE86D5C7179D}" destId="{07DBE3A5-A73C-46C7-A69E-4E4C2DA9574E}" srcOrd="0" destOrd="0" presId="urn:microsoft.com/office/officeart/2005/8/layout/vList5"/>
    <dgm:cxn modelId="{82E20920-5552-45D9-95CA-5C5EE3375CD9}" type="presParOf" srcId="{A36CDA53-CD32-4629-94C5-2AF3D54DDB2E}" destId="{251F2693-B838-450B-B509-282CA7355432}" srcOrd="0" destOrd="0" presId="urn:microsoft.com/office/officeart/2005/8/layout/vList5"/>
    <dgm:cxn modelId="{77B8B809-7591-416D-96F4-C82ABAC52111}" type="presParOf" srcId="{251F2693-B838-450B-B509-282CA7355432}" destId="{30386F39-EB81-49CB-A992-89EC979CDFE1}" srcOrd="0" destOrd="0" presId="urn:microsoft.com/office/officeart/2005/8/layout/vList5"/>
    <dgm:cxn modelId="{120753B1-08A0-41AC-A995-6FAA2B052986}" type="presParOf" srcId="{251F2693-B838-450B-B509-282CA7355432}" destId="{BCE2B8B3-A6D9-4A1B-B09C-31C0A125B833}" srcOrd="1" destOrd="0" presId="urn:microsoft.com/office/officeart/2005/8/layout/vList5"/>
    <dgm:cxn modelId="{DBF53AB6-B35C-4DB9-8EB0-D4C187B2443E}" type="presParOf" srcId="{A36CDA53-CD32-4629-94C5-2AF3D54DDB2E}" destId="{0C346D53-AC57-4741-8595-E436AD8F1846}" srcOrd="1" destOrd="0" presId="urn:microsoft.com/office/officeart/2005/8/layout/vList5"/>
    <dgm:cxn modelId="{9BBEDD09-4D4D-4B74-8A5A-47D5AB39DB9E}" type="presParOf" srcId="{A36CDA53-CD32-4629-94C5-2AF3D54DDB2E}" destId="{4689B0CF-5BE1-497C-9860-D8713021269D}" srcOrd="2" destOrd="0" presId="urn:microsoft.com/office/officeart/2005/8/layout/vList5"/>
    <dgm:cxn modelId="{E26A5B8D-0F33-4E0A-B083-A9576EE9D6E1}" type="presParOf" srcId="{4689B0CF-5BE1-497C-9860-D8713021269D}" destId="{07DBE3A5-A73C-46C7-A69E-4E4C2DA9574E}" srcOrd="0" destOrd="0" presId="urn:microsoft.com/office/officeart/2005/8/layout/vList5"/>
    <dgm:cxn modelId="{A0B671BA-2D51-407A-AFEC-5BB8590A0190}" type="presParOf" srcId="{4689B0CF-5BE1-497C-9860-D8713021269D}" destId="{27787121-CC5C-4FB8-A08F-79814980982E}" srcOrd="1" destOrd="0" presId="urn:microsoft.com/office/officeart/2005/8/layout/vList5"/>
    <dgm:cxn modelId="{7B9322C4-4245-44CB-A93B-8D39F1882070}" type="presParOf" srcId="{A36CDA53-CD32-4629-94C5-2AF3D54DDB2E}" destId="{8C4B4437-614A-41FF-BA59-7AA6AEDA20AF}" srcOrd="3" destOrd="0" presId="urn:microsoft.com/office/officeart/2005/8/layout/vList5"/>
    <dgm:cxn modelId="{2FE063AE-55DA-46A4-8F42-BA153896F5BC}" type="presParOf" srcId="{A36CDA53-CD32-4629-94C5-2AF3D54DDB2E}" destId="{459E252A-00F6-458D-B0F5-03F49B651A96}" srcOrd="4" destOrd="0" presId="urn:microsoft.com/office/officeart/2005/8/layout/vList5"/>
    <dgm:cxn modelId="{731FBB66-5786-44F3-8660-72AC700BB7D7}" type="presParOf" srcId="{459E252A-00F6-458D-B0F5-03F49B651A96}" destId="{92CF6601-789C-4183-82A6-E12D4C8CF3A8}" srcOrd="0" destOrd="0" presId="urn:microsoft.com/office/officeart/2005/8/layout/vList5"/>
    <dgm:cxn modelId="{CDCADDB9-C072-4A95-96CC-7734298C6005}" type="presParOf" srcId="{459E252A-00F6-458D-B0F5-03F49B651A96}" destId="{2591B9D7-CC2F-4311-A440-245B70AC7BC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F7E249-85C2-4440-AA72-8818557143CD}">
      <dsp:nvSpPr>
        <dsp:cNvPr id="0" name=""/>
        <dsp:cNvSpPr/>
      </dsp:nvSpPr>
      <dsp:spPr>
        <a:xfrm>
          <a:off x="0" y="551495"/>
          <a:ext cx="3319751" cy="19918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800" kern="1200" dirty="0" smtClean="0"/>
            <a:t>Regioninio specialiojo ugdymo centro steigimas</a:t>
          </a:r>
          <a:endParaRPr lang="lt-LT" sz="2800" kern="1200" dirty="0"/>
        </a:p>
      </dsp:txBody>
      <dsp:txXfrm>
        <a:off x="0" y="551495"/>
        <a:ext cx="3319751" cy="1991850"/>
      </dsp:txXfrm>
    </dsp:sp>
    <dsp:sp modelId="{4A734F1B-89AA-40B4-95EF-3ED1CF0B6A8B}">
      <dsp:nvSpPr>
        <dsp:cNvPr id="0" name=""/>
        <dsp:cNvSpPr/>
      </dsp:nvSpPr>
      <dsp:spPr>
        <a:xfrm>
          <a:off x="3651726" y="551495"/>
          <a:ext cx="3319751" cy="19918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t-LT" sz="2800" kern="1200" dirty="0" err="1" smtClean="0"/>
            <a:t>Tarpinstitucinio</a:t>
          </a:r>
          <a:r>
            <a:rPr lang="lt-LT" sz="2800" kern="1200" dirty="0" smtClean="0"/>
            <a:t> bendradarbiavimo stiprinimas</a:t>
          </a:r>
        </a:p>
      </dsp:txBody>
      <dsp:txXfrm>
        <a:off x="3651726" y="551495"/>
        <a:ext cx="3319751" cy="1991850"/>
      </dsp:txXfrm>
    </dsp:sp>
    <dsp:sp modelId="{7C3DBA8B-169B-4226-A4C4-2D3C7CEF38A0}">
      <dsp:nvSpPr>
        <dsp:cNvPr id="0" name=""/>
        <dsp:cNvSpPr/>
      </dsp:nvSpPr>
      <dsp:spPr>
        <a:xfrm>
          <a:off x="7303452" y="551495"/>
          <a:ext cx="3319751" cy="19918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800" kern="1200" dirty="0" smtClean="0"/>
            <a:t>Rekomendacijų mokykloms teikimas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800" kern="1200" dirty="0" smtClean="0"/>
            <a:t>PPT konsultavimas</a:t>
          </a:r>
          <a:endParaRPr lang="lt-LT" sz="2800" kern="1200" dirty="0"/>
        </a:p>
      </dsp:txBody>
      <dsp:txXfrm>
        <a:off x="7303452" y="551495"/>
        <a:ext cx="3319751" cy="1991850"/>
      </dsp:txXfrm>
    </dsp:sp>
    <dsp:sp modelId="{710B4DB5-E605-43C9-8BF7-AB8CBA26FECE}">
      <dsp:nvSpPr>
        <dsp:cNvPr id="0" name=""/>
        <dsp:cNvSpPr/>
      </dsp:nvSpPr>
      <dsp:spPr>
        <a:xfrm>
          <a:off x="0" y="2875321"/>
          <a:ext cx="3319751" cy="19918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t-LT" sz="2800" kern="1200" dirty="0" smtClean="0"/>
            <a:t>Atvirų klasių steigimas</a:t>
          </a:r>
        </a:p>
        <a:p>
          <a:pPr algn="ctr">
            <a:spcBef>
              <a:spcPct val="0"/>
            </a:spcBef>
          </a:pPr>
          <a:endParaRPr lang="lt-LT" sz="2800" kern="1200" dirty="0"/>
        </a:p>
      </dsp:txBody>
      <dsp:txXfrm>
        <a:off x="0" y="2875321"/>
        <a:ext cx="3319751" cy="1991850"/>
      </dsp:txXfrm>
    </dsp:sp>
    <dsp:sp modelId="{7F22DE0D-2EBE-48E5-9BB4-1E22A93A3DAB}">
      <dsp:nvSpPr>
        <dsp:cNvPr id="0" name=""/>
        <dsp:cNvSpPr/>
      </dsp:nvSpPr>
      <dsp:spPr>
        <a:xfrm>
          <a:off x="3651726" y="2875321"/>
          <a:ext cx="3319751" cy="19918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t-LT" sz="2800" kern="1200" dirty="0" smtClean="0"/>
            <a:t>Nuostatų keitimas.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t-LT" sz="2800" kern="1200" dirty="0" smtClean="0"/>
            <a:t>KŠIC mokymai </a:t>
          </a:r>
          <a:endParaRPr lang="lt-LT" sz="2800" kern="1200" dirty="0"/>
        </a:p>
      </dsp:txBody>
      <dsp:txXfrm>
        <a:off x="3651726" y="2875321"/>
        <a:ext cx="3319751" cy="1991850"/>
      </dsp:txXfrm>
    </dsp:sp>
    <dsp:sp modelId="{01CAF64F-BA2B-4A43-A843-6993DFF921E7}">
      <dsp:nvSpPr>
        <dsp:cNvPr id="0" name=""/>
        <dsp:cNvSpPr/>
      </dsp:nvSpPr>
      <dsp:spPr>
        <a:xfrm>
          <a:off x="7303452" y="2875321"/>
          <a:ext cx="3319751" cy="19918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800" kern="1200" dirty="0" smtClean="0"/>
            <a:t>TŪM programos įgyvendinimas</a:t>
          </a:r>
          <a:endParaRPr lang="lt-LT" sz="2800" kern="1200" dirty="0"/>
        </a:p>
      </dsp:txBody>
      <dsp:txXfrm>
        <a:off x="7303452" y="2875321"/>
        <a:ext cx="3319751" cy="19918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E2B8B3-A6D9-4A1B-B09C-31C0A125B833}">
      <dsp:nvSpPr>
        <dsp:cNvPr id="0" name=""/>
        <dsp:cNvSpPr/>
      </dsp:nvSpPr>
      <dsp:spPr>
        <a:xfrm rot="5400000">
          <a:off x="7155861" y="-2895903"/>
          <a:ext cx="1204189" cy="7301605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19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900" b="0" kern="1200" dirty="0" smtClean="0"/>
            <a:t>Atvirajai klasei skiriama papildoma </a:t>
          </a:r>
          <a:r>
            <a:rPr lang="lt-LT" sz="1900" b="1" kern="1200" dirty="0" smtClean="0"/>
            <a:t>mokytojo padėjėjo pareigybė ir pusė Antrojo mokytojo pareigybės</a:t>
          </a:r>
          <a:endParaRPr lang="lt-LT" sz="1900" b="1" kern="1200" dirty="0"/>
        </a:p>
      </dsp:txBody>
      <dsp:txXfrm rot="-5400000">
        <a:off x="4107153" y="211589"/>
        <a:ext cx="7242821" cy="1086621"/>
      </dsp:txXfrm>
    </dsp:sp>
    <dsp:sp modelId="{30386F39-EB81-49CB-A992-89EC979CDFE1}">
      <dsp:nvSpPr>
        <dsp:cNvPr id="0" name=""/>
        <dsp:cNvSpPr/>
      </dsp:nvSpPr>
      <dsp:spPr>
        <a:xfrm>
          <a:off x="0" y="2280"/>
          <a:ext cx="4107153" cy="150523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800" kern="1200" dirty="0" smtClean="0"/>
            <a:t>Visiškos </a:t>
          </a:r>
          <a:r>
            <a:rPr lang="lt-LT" sz="2800" kern="1200" dirty="0" err="1" smtClean="0"/>
            <a:t>įtraukties</a:t>
          </a:r>
          <a:r>
            <a:rPr lang="lt-LT" sz="2800" kern="1200" dirty="0" smtClean="0"/>
            <a:t> modelis</a:t>
          </a:r>
          <a:endParaRPr lang="lt-LT" sz="2800" kern="1200" dirty="0"/>
        </a:p>
      </dsp:txBody>
      <dsp:txXfrm>
        <a:off x="73480" y="75760"/>
        <a:ext cx="3960193" cy="1358276"/>
      </dsp:txXfrm>
    </dsp:sp>
    <dsp:sp modelId="{27787121-CC5C-4FB8-A08F-79814980982E}">
      <dsp:nvSpPr>
        <dsp:cNvPr id="0" name=""/>
        <dsp:cNvSpPr/>
      </dsp:nvSpPr>
      <dsp:spPr>
        <a:xfrm rot="5400000">
          <a:off x="7155861" y="-1315405"/>
          <a:ext cx="1204189" cy="7301605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900" b="0" i="0" kern="1200" dirty="0" smtClean="0"/>
            <a:t>Atvirajai klasei skiriama papildoma </a:t>
          </a:r>
          <a:r>
            <a:rPr lang="lt-LT" sz="1900" b="1" i="0" kern="1200" dirty="0" smtClean="0"/>
            <a:t>mokytojo padėjėjo ir pusė Antrojo mokytojo pareigybės</a:t>
          </a:r>
          <a:endParaRPr lang="lt-LT" sz="1900" kern="1200" dirty="0"/>
        </a:p>
      </dsp:txBody>
      <dsp:txXfrm rot="-5400000">
        <a:off x="4107153" y="1792087"/>
        <a:ext cx="7242821" cy="1086621"/>
      </dsp:txXfrm>
    </dsp:sp>
    <dsp:sp modelId="{07DBE3A5-A73C-46C7-A69E-4E4C2DA9574E}">
      <dsp:nvSpPr>
        <dsp:cNvPr id="0" name=""/>
        <dsp:cNvSpPr/>
      </dsp:nvSpPr>
      <dsp:spPr>
        <a:xfrm>
          <a:off x="0" y="1582779"/>
          <a:ext cx="4107153" cy="150523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800" kern="1200" dirty="0" smtClean="0"/>
            <a:t>Mobilios </a:t>
          </a:r>
          <a:r>
            <a:rPr lang="lt-LT" sz="2800" kern="1200" dirty="0" err="1" smtClean="0"/>
            <a:t>įtraukties</a:t>
          </a:r>
          <a:r>
            <a:rPr lang="lt-LT" sz="2800" kern="1200" dirty="0" smtClean="0"/>
            <a:t> modelis</a:t>
          </a:r>
          <a:endParaRPr lang="lt-LT" sz="2800" kern="1200" dirty="0"/>
        </a:p>
      </dsp:txBody>
      <dsp:txXfrm>
        <a:off x="73480" y="1656259"/>
        <a:ext cx="3960193" cy="1358276"/>
      </dsp:txXfrm>
    </dsp:sp>
    <dsp:sp modelId="{2591B9D7-CC2F-4311-A440-245B70AC7BC4}">
      <dsp:nvSpPr>
        <dsp:cNvPr id="0" name=""/>
        <dsp:cNvSpPr/>
      </dsp:nvSpPr>
      <dsp:spPr>
        <a:xfrm rot="5400000">
          <a:off x="7155861" y="265093"/>
          <a:ext cx="1204189" cy="7301605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900" kern="1200" dirty="0" smtClean="0"/>
            <a:t>Atvirajai klasei skiriamas papildomas </a:t>
          </a:r>
          <a:r>
            <a:rPr lang="lt-LT" sz="1900" b="1" kern="1200" dirty="0" smtClean="0"/>
            <a:t>mokytojo padėjėjas</a:t>
          </a:r>
          <a:r>
            <a:rPr lang="lt-LT" sz="1900" kern="1200" dirty="0" smtClean="0"/>
            <a:t>, srautui, priklausomai nuo jo dydžio, skiriama </a:t>
          </a:r>
          <a:r>
            <a:rPr lang="lt-LT" sz="1900" b="1" kern="1200" dirty="0" smtClean="0"/>
            <a:t>Antrojo mokytojo pareigybė</a:t>
          </a:r>
          <a:r>
            <a:rPr lang="lt-LT" sz="1900" kern="1200" dirty="0" smtClean="0"/>
            <a:t>, skaičiuojant, kad srautą sudaro ne mažiau nei </a:t>
          </a:r>
          <a:r>
            <a:rPr lang="lt-LT" sz="1900" b="1" kern="1200" dirty="0" smtClean="0"/>
            <a:t>48 mokiniai</a:t>
          </a:r>
          <a:r>
            <a:rPr lang="lt-LT" sz="1900" kern="1200" dirty="0" smtClean="0"/>
            <a:t>.</a:t>
          </a:r>
          <a:endParaRPr lang="lt-LT" sz="1900" kern="1200" dirty="0"/>
        </a:p>
      </dsp:txBody>
      <dsp:txXfrm rot="-5400000">
        <a:off x="4107153" y="3372585"/>
        <a:ext cx="7242821" cy="1086621"/>
      </dsp:txXfrm>
    </dsp:sp>
    <dsp:sp modelId="{92CF6601-789C-4183-82A6-E12D4C8CF3A8}">
      <dsp:nvSpPr>
        <dsp:cNvPr id="0" name=""/>
        <dsp:cNvSpPr/>
      </dsp:nvSpPr>
      <dsp:spPr>
        <a:xfrm>
          <a:off x="0" y="3163277"/>
          <a:ext cx="4107153" cy="150523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800" kern="1200" dirty="0" smtClean="0"/>
            <a:t>Srauto </a:t>
          </a:r>
          <a:r>
            <a:rPr lang="lt-LT" sz="2800" kern="1200" dirty="0" err="1" smtClean="0"/>
            <a:t>įtraukties</a:t>
          </a:r>
          <a:r>
            <a:rPr lang="lt-LT" sz="2800" kern="1200" dirty="0" smtClean="0"/>
            <a:t> modelis</a:t>
          </a:r>
          <a:endParaRPr lang="lt-LT" sz="2800" kern="1200" dirty="0"/>
        </a:p>
      </dsp:txBody>
      <dsp:txXfrm>
        <a:off x="73480" y="3236757"/>
        <a:ext cx="3960193" cy="13582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33004" y="365760"/>
            <a:ext cx="12058996" cy="2493818"/>
          </a:xfrm>
        </p:spPr>
        <p:txBody>
          <a:bodyPr>
            <a:normAutofit/>
          </a:bodyPr>
          <a:lstStyle/>
          <a:p>
            <a:r>
              <a:rPr lang="lt-L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ĮTRAUKIOJO UGDYMO ĮGYVENDINIMO PAGRINDINIAI ASPEKTAI</a:t>
            </a:r>
            <a:endParaRPr lang="lt-LT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7514704" y="3964268"/>
            <a:ext cx="3681615" cy="1573793"/>
          </a:xfrm>
        </p:spPr>
        <p:txBody>
          <a:bodyPr/>
          <a:lstStyle/>
          <a:p>
            <a:pPr algn="r"/>
            <a:r>
              <a:rPr lang="lt-LT" dirty="0" smtClean="0"/>
              <a:t>Švietimo skyriaus vedėja</a:t>
            </a:r>
          </a:p>
          <a:p>
            <a:pPr algn="r"/>
            <a:r>
              <a:rPr lang="lt-LT" dirty="0" smtClean="0"/>
              <a:t>O. Gucevičienė,</a:t>
            </a:r>
          </a:p>
          <a:p>
            <a:pPr algn="r"/>
            <a:r>
              <a:rPr lang="lt-LT" dirty="0" smtClean="0"/>
              <a:t>2023 06 19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104580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74815" y="1014153"/>
            <a:ext cx="11986952" cy="5029199"/>
          </a:xfrm>
        </p:spPr>
        <p:txBody>
          <a:bodyPr>
            <a:noAutofit/>
          </a:bodyPr>
          <a:lstStyle/>
          <a:p>
            <a:pPr algn="just"/>
            <a:r>
              <a:rPr lang="lt-LT" sz="2000" b="1" dirty="0" smtClean="0"/>
              <a:t>konsultuoti</a:t>
            </a:r>
            <a:r>
              <a:rPr lang="lt-LT" sz="2000" dirty="0" smtClean="0"/>
              <a:t> </a:t>
            </a:r>
            <a:r>
              <a:rPr lang="lt-LT" sz="2000" dirty="0"/>
              <a:t>įvairiomis formomis (mobilios komandos konsultacija Mokykloje, konsultacija Regioniniame centre, nuotolinė konsultacija ir kt.) priskirto regiono Mokyklas dėl tinkamų įtraukiojo ugdymo(</a:t>
            </a:r>
            <a:r>
              <a:rPr lang="lt-LT" sz="2000" dirty="0" err="1"/>
              <a:t>si</a:t>
            </a:r>
            <a:r>
              <a:rPr lang="lt-LT" sz="2000" dirty="0"/>
              <a:t>) sąlygų sukūrimo Mokykloje; </a:t>
            </a:r>
          </a:p>
          <a:p>
            <a:pPr algn="just"/>
            <a:r>
              <a:rPr lang="lt-LT" sz="2000" b="1" dirty="0"/>
              <a:t>tobulinti</a:t>
            </a:r>
            <a:r>
              <a:rPr lang="lt-LT" sz="2000" dirty="0"/>
              <a:t> Mokyklų vadovų, pedagoginių darbuotojų ir mokytojų padėjėjų </a:t>
            </a:r>
            <a:r>
              <a:rPr lang="lt-LT" sz="2000" b="1" dirty="0"/>
              <a:t>kompetencijas</a:t>
            </a:r>
            <a:r>
              <a:rPr lang="lt-LT" sz="2000" dirty="0"/>
              <a:t> ir skleisti įtraukiojo ugdymo organizavimo būdų, metodų, priemonių taikymo Mokiniams praktiką ir inovacijas priskirto regiono Mokyklose; </a:t>
            </a:r>
          </a:p>
          <a:p>
            <a:pPr algn="just"/>
            <a:r>
              <a:rPr lang="lt-LT" sz="2000" b="1" dirty="0"/>
              <a:t>ugdyti</a:t>
            </a:r>
            <a:r>
              <a:rPr lang="lt-LT" sz="2000" dirty="0"/>
              <a:t> Regioniniame centre Mokinius, dėl įgimtų ar įgytų sutrikimų turinčius didelius ar labai didelius specialiuosius ugdymosi poreikius.</a:t>
            </a:r>
          </a:p>
          <a:p>
            <a:pPr algn="just"/>
            <a:r>
              <a:rPr lang="lt-LT" sz="2000" dirty="0"/>
              <a:t>Regioninis centras </a:t>
            </a:r>
            <a:r>
              <a:rPr lang="lt-LT" sz="2000" b="1" dirty="0"/>
              <a:t>konsultuoja</a:t>
            </a:r>
            <a:r>
              <a:rPr lang="lt-LT" sz="2000" dirty="0"/>
              <a:t> priskirto regiono Mokyklas dėl ugdymo ir švietimo pagalbos teikimo Mokiniams, turintiems: </a:t>
            </a:r>
          </a:p>
          <a:p>
            <a:pPr algn="just"/>
            <a:r>
              <a:rPr lang="lt-LT" sz="2000" dirty="0"/>
              <a:t>9.1. įvairiapusių raidos sutrikimų; </a:t>
            </a:r>
          </a:p>
          <a:p>
            <a:pPr algn="just"/>
            <a:r>
              <a:rPr lang="lt-LT" sz="2000" dirty="0"/>
              <a:t>9.2. intelekto sutrikimą; </a:t>
            </a:r>
          </a:p>
          <a:p>
            <a:pPr algn="just"/>
            <a:r>
              <a:rPr lang="lt-LT" sz="2000" dirty="0"/>
              <a:t>9.3. mokymosi sutrikimų; </a:t>
            </a:r>
          </a:p>
          <a:p>
            <a:pPr algn="just"/>
            <a:r>
              <a:rPr lang="lt-LT" sz="2000" dirty="0"/>
              <a:t>9.4. kitą negalią ar sutrikimą (atsižvelgiant į Regioninio centro turimą patirtį). </a:t>
            </a:r>
          </a:p>
        </p:txBody>
      </p:sp>
      <p:sp>
        <p:nvSpPr>
          <p:cNvPr id="3" name="Pavadinimas 2"/>
          <p:cNvSpPr>
            <a:spLocks noGrp="1"/>
          </p:cNvSpPr>
          <p:nvPr>
            <p:ph type="title"/>
          </p:nvPr>
        </p:nvSpPr>
        <p:spPr>
          <a:xfrm>
            <a:off x="546801" y="1"/>
            <a:ext cx="11060999" cy="864524"/>
          </a:xfrm>
        </p:spPr>
        <p:txBody>
          <a:bodyPr>
            <a:normAutofit/>
          </a:bodyPr>
          <a:lstStyle/>
          <a:p>
            <a:pPr algn="ctr"/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REGIONINIO CENTRO UŽDAVINIAI</a:t>
            </a:r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003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vadinimas 2"/>
          <p:cNvSpPr>
            <a:spLocks noGrp="1"/>
          </p:cNvSpPr>
          <p:nvPr>
            <p:ph type="title"/>
          </p:nvPr>
        </p:nvSpPr>
        <p:spPr>
          <a:xfrm>
            <a:off x="0" y="-108065"/>
            <a:ext cx="12191999" cy="4156363"/>
          </a:xfrm>
        </p:spPr>
        <p:txBody>
          <a:bodyPr>
            <a:normAutofit/>
          </a:bodyPr>
          <a:lstStyle/>
          <a:p>
            <a:pPr algn="ctr"/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ATVIRŲJŲ KLASIŲ STEIGIMAS KAUNO MIESTO BENDROJO UGDYMO MOKYKOSE</a:t>
            </a:r>
            <a:b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21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66502" y="939338"/>
            <a:ext cx="12036829" cy="5054137"/>
          </a:xfrm>
        </p:spPr>
        <p:txBody>
          <a:bodyPr>
            <a:normAutofit/>
          </a:bodyPr>
          <a:lstStyle/>
          <a:p>
            <a:pPr algn="just"/>
            <a:r>
              <a:rPr lang="nn-NO" dirty="0"/>
              <a:t>2023 m. gegužės 2 d. Nr. V-615</a:t>
            </a:r>
            <a:r>
              <a:rPr lang="lt-LT" dirty="0"/>
              <a:t> „Dėl mokinių įvairovei atvirų grupių, klasių sudarymo ir ugdymo organizavimo jose tvarkos ir finansavimo sąlygų aprašo patvirtinimo“ (pakeitimas </a:t>
            </a:r>
            <a:r>
              <a:rPr lang="nn-NO" dirty="0"/>
              <a:t>2023 m. gegužės 10 d. Nr. V-677</a:t>
            </a:r>
            <a:r>
              <a:rPr lang="lt-LT" dirty="0" smtClean="0"/>
              <a:t>).</a:t>
            </a:r>
          </a:p>
          <a:p>
            <a:pPr algn="just"/>
            <a:r>
              <a:rPr lang="lt-LT" dirty="0"/>
              <a:t>Savivaldybė </a:t>
            </a:r>
            <a:r>
              <a:rPr lang="lt-LT" dirty="0" smtClean="0"/>
              <a:t>pateikė </a:t>
            </a:r>
            <a:r>
              <a:rPr lang="lt-LT" dirty="0"/>
              <a:t>projekto įgyvendinimo planą </a:t>
            </a:r>
            <a:r>
              <a:rPr lang="lt-LT" u="sng" dirty="0"/>
              <a:t>iki 2023 m. birželio 15 d. </a:t>
            </a:r>
            <a:r>
              <a:rPr lang="lt-LT" dirty="0"/>
              <a:t>– savivaldybė gali </a:t>
            </a:r>
            <a:r>
              <a:rPr lang="lt-LT" dirty="0" smtClean="0"/>
              <a:t>steigti </a:t>
            </a:r>
            <a:r>
              <a:rPr lang="lt-LT" dirty="0"/>
              <a:t>iki 20 Atvirųjų klasių</a:t>
            </a:r>
            <a:r>
              <a:rPr lang="lt-LT" dirty="0" smtClean="0"/>
              <a:t>.</a:t>
            </a:r>
          </a:p>
          <a:p>
            <a:pPr algn="just"/>
            <a:r>
              <a:rPr lang="lt-LT" dirty="0" smtClean="0"/>
              <a:t>Projekto įgyvendinimo laikotarpis </a:t>
            </a:r>
            <a:r>
              <a:rPr lang="lt-LT" b="1" dirty="0" smtClean="0"/>
              <a:t>2023 m. rugsėjo 1 d. – 2025 m. rugpjūčio 31 d.</a:t>
            </a:r>
          </a:p>
          <a:p>
            <a:pPr algn="just"/>
            <a:r>
              <a:rPr lang="lt-LT" b="1" dirty="0" smtClean="0"/>
              <a:t>PĮP finansai: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lt-LT" dirty="0" smtClean="0"/>
              <a:t> Bus finansavimas etatams išlaikyti (numatant ir tvarumą, etatų išlaikymo tęstinumą). Numatant tvarumą ir tęstinumą reiktų išlaikyti 20 mokytojų padėjėjų ir apie 10 (priklausomai nuo pasirinkto modelio) Antrojo mokytojo etatų.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lt-LT" dirty="0" smtClean="0"/>
          </a:p>
          <a:p>
            <a:pPr algn="just">
              <a:buFont typeface="Wingdings" panose="05000000000000000000" pitchFamily="2" charset="2"/>
              <a:buChar char="q"/>
            </a:pPr>
            <a:endParaRPr lang="lt-LT" dirty="0" smtClean="0"/>
          </a:p>
          <a:p>
            <a:pPr algn="just"/>
            <a:endParaRPr lang="lt-LT" dirty="0" smtClean="0"/>
          </a:p>
          <a:p>
            <a:pPr algn="just"/>
            <a:endParaRPr lang="lt-LT" dirty="0"/>
          </a:p>
          <a:p>
            <a:pPr algn="just"/>
            <a:endParaRPr lang="lt-LT" dirty="0"/>
          </a:p>
          <a:p>
            <a:pPr algn="just"/>
            <a:endParaRPr lang="lt-LT" dirty="0"/>
          </a:p>
        </p:txBody>
      </p:sp>
      <p:sp>
        <p:nvSpPr>
          <p:cNvPr id="3" name="Pavadinimas 2"/>
          <p:cNvSpPr>
            <a:spLocks noGrp="1"/>
          </p:cNvSpPr>
          <p:nvPr>
            <p:ph type="title"/>
          </p:nvPr>
        </p:nvSpPr>
        <p:spPr>
          <a:xfrm>
            <a:off x="0" y="-108065"/>
            <a:ext cx="12191999" cy="839585"/>
          </a:xfrm>
        </p:spPr>
        <p:txBody>
          <a:bodyPr>
            <a:normAutofit/>
          </a:bodyPr>
          <a:lstStyle/>
          <a:p>
            <a:pPr algn="ctr"/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PROJEKTO 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DĖL ATVIRŲJŲ KLASIŲ STEIGIMO PLANO </a:t>
            </a: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(PĮP) REIKALAVIMAI</a:t>
            </a:r>
          </a:p>
        </p:txBody>
      </p:sp>
    </p:spTree>
    <p:extLst>
      <p:ext uri="{BB962C8B-B14F-4D97-AF65-F5344CB8AC3E}">
        <p14:creationId xmlns:p14="http://schemas.microsoft.com/office/powerpoint/2010/main" val="142764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0" y="1039091"/>
            <a:ext cx="11607800" cy="4975733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lt-LT" dirty="0" smtClean="0"/>
              <a:t>tai yra bendrosios </a:t>
            </a:r>
            <a:r>
              <a:rPr lang="lt-LT" dirty="0"/>
              <a:t>paskirties klasė, kurioje ugdosi </a:t>
            </a:r>
            <a:r>
              <a:rPr lang="lt-LT" u="sng" dirty="0">
                <a:solidFill>
                  <a:srgbClr val="FF0000"/>
                </a:solidFill>
              </a:rPr>
              <a:t>1–3 didelių ar labai didelių</a:t>
            </a:r>
            <a:r>
              <a:rPr lang="lt-LT" dirty="0"/>
              <a:t> specialiųjų ugdymosi poreikių </a:t>
            </a:r>
            <a:r>
              <a:rPr lang="lt-LT" dirty="0" smtClean="0"/>
              <a:t>turintys </a:t>
            </a:r>
            <a:r>
              <a:rPr lang="lt-LT" dirty="0"/>
              <a:t>mokiniai;</a:t>
            </a:r>
          </a:p>
          <a:p>
            <a:pPr algn="just">
              <a:lnSpc>
                <a:spcPct val="120000"/>
              </a:lnSpc>
            </a:pPr>
            <a:r>
              <a:rPr lang="lt-LT" dirty="0" smtClean="0"/>
              <a:t>bendras </a:t>
            </a:r>
            <a:r>
              <a:rPr lang="lt-LT" dirty="0"/>
              <a:t>klasėje besimokančių mokinių skaičius yra ne mažesnis kaip Tinklo kūrimo taisyklių 1 priede nurodytas didžiausias mokinių skaičius klasėje (jungtinėje klasėje), sumažintas klasėje ugdomų didelių ar labai didelių SUP turinčių mokinių </a:t>
            </a:r>
            <a:r>
              <a:rPr lang="lt-LT" dirty="0" smtClean="0"/>
              <a:t>skaičiumi;</a:t>
            </a:r>
            <a:endParaRPr lang="lt-LT" dirty="0"/>
          </a:p>
          <a:p>
            <a:pPr algn="just">
              <a:lnSpc>
                <a:spcPct val="120000"/>
              </a:lnSpc>
            </a:pPr>
            <a:r>
              <a:rPr lang="lt-LT" u="sng" dirty="0" smtClean="0"/>
              <a:t>bendras </a:t>
            </a:r>
            <a:r>
              <a:rPr lang="lt-LT" u="sng" dirty="0"/>
              <a:t>nedidelius, vidutinius, didelius ir labai didelius SUP </a:t>
            </a:r>
            <a:r>
              <a:rPr lang="lt-LT" dirty="0"/>
              <a:t>turinčių mokinių skaičius </a:t>
            </a:r>
            <a:r>
              <a:rPr lang="lt-LT" dirty="0">
                <a:solidFill>
                  <a:srgbClr val="FF0000"/>
                </a:solidFill>
              </a:rPr>
              <a:t>klasėje neviršija 1/5 klasės bendro mokinių skaičiaus</a:t>
            </a:r>
            <a:r>
              <a:rPr lang="lt-LT" dirty="0"/>
              <a:t>;</a:t>
            </a:r>
          </a:p>
          <a:p>
            <a:pPr algn="just">
              <a:lnSpc>
                <a:spcPct val="120000"/>
              </a:lnSpc>
            </a:pPr>
            <a:r>
              <a:rPr lang="lt-LT" dirty="0" smtClean="0"/>
              <a:t>klasėje </a:t>
            </a:r>
            <a:r>
              <a:rPr lang="lt-LT" dirty="0"/>
              <a:t>ugdymo procesą vykdo daugiau kaip vienas mokytojas. </a:t>
            </a:r>
            <a:r>
              <a:rPr lang="lt-LT" u="sng" dirty="0"/>
              <a:t>Antrais mokytojas yra mokytojas arba specialusis </a:t>
            </a:r>
            <a:r>
              <a:rPr lang="lt-LT" u="sng" dirty="0" smtClean="0"/>
              <a:t>pedagogas</a:t>
            </a:r>
            <a:r>
              <a:rPr lang="lt-LT" dirty="0" smtClean="0"/>
              <a:t>;</a:t>
            </a:r>
            <a:endParaRPr lang="lt-LT" dirty="0"/>
          </a:p>
          <a:p>
            <a:pPr algn="just">
              <a:lnSpc>
                <a:spcPct val="120000"/>
              </a:lnSpc>
            </a:pPr>
            <a:r>
              <a:rPr lang="lt-LT" dirty="0" smtClean="0"/>
              <a:t>klasei </a:t>
            </a:r>
            <a:r>
              <a:rPr lang="lt-LT" dirty="0"/>
              <a:t>visam ugdymo laikui yra skiriamas mokytojo padėjėjas;</a:t>
            </a:r>
          </a:p>
          <a:p>
            <a:pPr algn="just">
              <a:lnSpc>
                <a:spcPct val="120000"/>
              </a:lnSpc>
            </a:pPr>
            <a:r>
              <a:rPr lang="lt-LT" dirty="0" smtClean="0"/>
              <a:t>klasės </a:t>
            </a:r>
            <a:r>
              <a:rPr lang="lt-LT" dirty="0"/>
              <a:t>mokiniams, esant poreikiui arba rekomenduojant pedagoginei psichologinei </a:t>
            </a:r>
            <a:r>
              <a:rPr lang="lt-LT" dirty="0" smtClean="0"/>
              <a:t>tarnybai, pagalbą </a:t>
            </a:r>
            <a:r>
              <a:rPr lang="lt-LT" dirty="0"/>
              <a:t>teikia ir kiti mokyklos švietimo pagalbos specialistai;</a:t>
            </a:r>
          </a:p>
          <a:p>
            <a:pPr algn="just">
              <a:lnSpc>
                <a:spcPct val="120000"/>
              </a:lnSpc>
            </a:pPr>
            <a:r>
              <a:rPr lang="lt-LT" dirty="0" smtClean="0"/>
              <a:t>tinkamos </a:t>
            </a:r>
            <a:r>
              <a:rPr lang="lt-LT" u="sng" dirty="0"/>
              <a:t>ugdymo(</a:t>
            </a:r>
            <a:r>
              <a:rPr lang="lt-LT" u="sng" dirty="0" err="1"/>
              <a:t>si</a:t>
            </a:r>
            <a:r>
              <a:rPr lang="lt-LT" u="sng" dirty="0"/>
              <a:t>) sąlygos yra kuriamos visiems klasės mokiniams</a:t>
            </a:r>
            <a:r>
              <a:rPr lang="lt-LT" dirty="0"/>
              <a:t>, nepriklausomai nuo to, ar mokinys turi SUP.</a:t>
            </a:r>
          </a:p>
          <a:p>
            <a:pPr algn="just"/>
            <a:endParaRPr lang="lt-LT" dirty="0"/>
          </a:p>
        </p:txBody>
      </p:sp>
      <p:sp>
        <p:nvSpPr>
          <p:cNvPr id="3" name="Pavadinimas 2"/>
          <p:cNvSpPr>
            <a:spLocks noGrp="1"/>
          </p:cNvSpPr>
          <p:nvPr>
            <p:ph type="title"/>
          </p:nvPr>
        </p:nvSpPr>
        <p:spPr>
          <a:xfrm>
            <a:off x="546801" y="0"/>
            <a:ext cx="11060999" cy="781396"/>
          </a:xfrm>
        </p:spPr>
        <p:txBody>
          <a:bodyPr>
            <a:normAutofit/>
          </a:bodyPr>
          <a:lstStyle/>
          <a:p>
            <a:pPr algn="ctr"/>
            <a:r>
              <a:rPr lang="lt-LT" sz="2400" b="1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ATVIROSIOS KLASĖS </a:t>
            </a:r>
            <a:r>
              <a:rPr lang="lt-LT" sz="2400" b="1" dirty="0" smtClean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POŽYMIAI</a:t>
            </a: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69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0" y="864524"/>
            <a:ext cx="12192000" cy="5278581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lt-LT" sz="2000" b="1" dirty="0" smtClean="0"/>
              <a:t>Visiškos </a:t>
            </a:r>
            <a:r>
              <a:rPr lang="lt-LT" sz="2000" b="1" dirty="0" err="1"/>
              <a:t>įtraukties</a:t>
            </a:r>
            <a:r>
              <a:rPr lang="lt-LT" sz="2000" b="1" dirty="0"/>
              <a:t> modelis: </a:t>
            </a:r>
            <a:r>
              <a:rPr lang="lt-LT" sz="2000" u="sng" dirty="0"/>
              <a:t>ugdymas</a:t>
            </a:r>
            <a:r>
              <a:rPr lang="lt-LT" sz="2000" dirty="0"/>
              <a:t> ir švietimo pagalba įgyvendinami </a:t>
            </a:r>
            <a:r>
              <a:rPr lang="lt-LT" sz="2000" u="sng" dirty="0"/>
              <a:t>tik bendrojoje klasėje </a:t>
            </a:r>
            <a:r>
              <a:rPr lang="lt-LT" sz="2000" dirty="0"/>
              <a:t>pagal bendrojo ugdymo ar pritaikomas bei individualizuojamas bendrojo ugdymo programas, kuriose kartu su mokytoju ugdymą įgyvendina Antrasis mokytojas, o visą ugdymo laiką pagalbą teikia mokytojo </a:t>
            </a:r>
            <a:r>
              <a:rPr lang="lt-LT" sz="2000" dirty="0" smtClean="0"/>
              <a:t>padėjėjas;</a:t>
            </a:r>
          </a:p>
          <a:p>
            <a:pPr marL="0" indent="0" algn="just">
              <a:buNone/>
            </a:pPr>
            <a:endParaRPr lang="lt-LT" sz="2000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lt-LT" sz="2000" b="1" dirty="0" smtClean="0"/>
              <a:t>Mobilios </a:t>
            </a:r>
            <a:r>
              <a:rPr lang="lt-LT" sz="2000" b="1" dirty="0" err="1"/>
              <a:t>įtraukties</a:t>
            </a:r>
            <a:r>
              <a:rPr lang="lt-LT" sz="2000" b="1" dirty="0"/>
              <a:t> modelis: </a:t>
            </a:r>
            <a:r>
              <a:rPr lang="lt-LT" sz="2000" u="sng" dirty="0" smtClean="0"/>
              <a:t>ugdymas</a:t>
            </a:r>
            <a:r>
              <a:rPr lang="lt-LT" sz="2000" dirty="0" smtClean="0"/>
              <a:t> </a:t>
            </a:r>
            <a:r>
              <a:rPr lang="lt-LT" sz="2000" dirty="0"/>
              <a:t>ir švietimo pagalba įgyvendinami </a:t>
            </a:r>
            <a:r>
              <a:rPr lang="lt-LT" sz="2000" u="sng" dirty="0"/>
              <a:t>bendrojoje klasėje </a:t>
            </a:r>
            <a:r>
              <a:rPr lang="lt-LT" sz="2000" dirty="0"/>
              <a:t>pagal bendrojo ugdymo ar pritaikomas bei individualizuojamas bendrojo ugdymo programas, Antrojo mokytojo pagalba siejama su </a:t>
            </a:r>
            <a:r>
              <a:rPr lang="lt-LT" sz="2000" dirty="0" err="1"/>
              <a:t>pastoliavimu</a:t>
            </a:r>
            <a:r>
              <a:rPr lang="lt-LT" sz="2000" dirty="0"/>
              <a:t>, tai padeda derinti asmeninius mokymosi tikslus su klasės mokymosi tikslais. </a:t>
            </a:r>
            <a:r>
              <a:rPr lang="lt-LT" sz="2000" u="sng" dirty="0"/>
              <a:t>Jei yra poreikis, iš šios klasės sudaromos laikinosios grupės ar mokinių pogrupiai</a:t>
            </a:r>
            <a:r>
              <a:rPr lang="lt-LT" sz="2000" dirty="0"/>
              <a:t> ugdymosi poreikiams atliepti, mokymosi sunkumams įveikti arba ypatingiems gebėjimams </a:t>
            </a:r>
            <a:r>
              <a:rPr lang="lt-LT" sz="2000" dirty="0" smtClean="0"/>
              <a:t>ugdyti; </a:t>
            </a:r>
          </a:p>
          <a:p>
            <a:pPr marL="0" indent="0" algn="just">
              <a:buNone/>
            </a:pPr>
            <a:endParaRPr lang="lt-LT" sz="20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lt-LT" sz="2000" b="1" dirty="0" smtClean="0"/>
              <a:t>Srauto </a:t>
            </a:r>
            <a:r>
              <a:rPr lang="lt-LT" sz="2000" b="1" dirty="0" err="1"/>
              <a:t>įtraukties</a:t>
            </a:r>
            <a:r>
              <a:rPr lang="lt-LT" sz="2000" b="1" dirty="0"/>
              <a:t> modelis: </a:t>
            </a:r>
            <a:r>
              <a:rPr lang="lt-LT" sz="2000" dirty="0"/>
              <a:t>gretimų klasių ar vieną ugdymo programą įgyvendinančių klasių </a:t>
            </a:r>
            <a:r>
              <a:rPr lang="lt-LT" sz="2000" u="sng" dirty="0"/>
              <a:t>mokiniai mokosi viename mokinių sraute</a:t>
            </a:r>
            <a:r>
              <a:rPr lang="lt-LT" sz="2000" dirty="0"/>
              <a:t>, kuriame ugdymas organizuojamos įvairios paskirties klasėse, grupėse. Veiklos įgyvendinamos mokinius grupuojant pagal individualaus ugdymo plano tikslus, mokymosi dalykus, kompetencijas, mokymosi pasiekimus, ugdymosi poreikius, mokymosi tikslus ir pan. </a:t>
            </a:r>
          </a:p>
        </p:txBody>
      </p:sp>
      <p:sp>
        <p:nvSpPr>
          <p:cNvPr id="3" name="Pavadinimas 2"/>
          <p:cNvSpPr>
            <a:spLocks noGrp="1"/>
          </p:cNvSpPr>
          <p:nvPr>
            <p:ph type="title"/>
          </p:nvPr>
        </p:nvSpPr>
        <p:spPr>
          <a:xfrm>
            <a:off x="546801" y="167634"/>
            <a:ext cx="11060999" cy="538948"/>
          </a:xfrm>
        </p:spPr>
        <p:txBody>
          <a:bodyPr>
            <a:normAutofit/>
          </a:bodyPr>
          <a:lstStyle/>
          <a:p>
            <a:pPr algn="ctr"/>
            <a:r>
              <a:rPr lang="lt-LT" sz="2400" b="1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ATVIRŲJŲ KLASIŲ UGDYMO ORGANIZAVIMO MODELIAI</a:t>
            </a: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45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vadinimas 2"/>
          <p:cNvSpPr>
            <a:spLocks noGrp="1"/>
          </p:cNvSpPr>
          <p:nvPr>
            <p:ph type="title"/>
          </p:nvPr>
        </p:nvSpPr>
        <p:spPr>
          <a:xfrm>
            <a:off x="669634" y="0"/>
            <a:ext cx="11060999" cy="573579"/>
          </a:xfrm>
        </p:spPr>
        <p:txBody>
          <a:bodyPr>
            <a:normAutofit/>
          </a:bodyPr>
          <a:lstStyle/>
          <a:p>
            <a:pPr algn="ctr"/>
            <a:r>
              <a:rPr lang="lt-LT" sz="2400" b="1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ATVIRŲJŲ KLASIŲ UGDYMO ORGANIZAVIMO MODELIAI</a:t>
            </a:r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982933657"/>
              </p:ext>
            </p:extLst>
          </p:nvPr>
        </p:nvGraphicFramePr>
        <p:xfrm>
          <a:off x="669634" y="881149"/>
          <a:ext cx="11408759" cy="4670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54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/>
          </p:nvPr>
        </p:nvGraphicFramePr>
        <p:xfrm>
          <a:off x="74816" y="1330036"/>
          <a:ext cx="12117185" cy="47299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7865">
                  <a:extLst>
                    <a:ext uri="{9D8B030D-6E8A-4147-A177-3AD203B41FA5}">
                      <a16:colId xmlns:a16="http://schemas.microsoft.com/office/drawing/2014/main" val="2528317369"/>
                    </a:ext>
                  </a:extLst>
                </a:gridCol>
                <a:gridCol w="1370118">
                  <a:extLst>
                    <a:ext uri="{9D8B030D-6E8A-4147-A177-3AD203B41FA5}">
                      <a16:colId xmlns:a16="http://schemas.microsoft.com/office/drawing/2014/main" val="2329915756"/>
                    </a:ext>
                  </a:extLst>
                </a:gridCol>
                <a:gridCol w="2063694">
                  <a:extLst>
                    <a:ext uri="{9D8B030D-6E8A-4147-A177-3AD203B41FA5}">
                      <a16:colId xmlns:a16="http://schemas.microsoft.com/office/drawing/2014/main" val="2429453741"/>
                    </a:ext>
                  </a:extLst>
                </a:gridCol>
                <a:gridCol w="2335350">
                  <a:extLst>
                    <a:ext uri="{9D8B030D-6E8A-4147-A177-3AD203B41FA5}">
                      <a16:colId xmlns:a16="http://schemas.microsoft.com/office/drawing/2014/main" val="3541849069"/>
                    </a:ext>
                  </a:extLst>
                </a:gridCol>
                <a:gridCol w="2960158">
                  <a:extLst>
                    <a:ext uri="{9D8B030D-6E8A-4147-A177-3AD203B41FA5}">
                      <a16:colId xmlns:a16="http://schemas.microsoft.com/office/drawing/2014/main" val="3203886189"/>
                    </a:ext>
                  </a:extLst>
                </a:gridCol>
              </a:tblGrid>
              <a:tr h="1835370">
                <a:tc>
                  <a:txBody>
                    <a:bodyPr/>
                    <a:lstStyle/>
                    <a:p>
                      <a:pPr algn="l" fontAlgn="ctr"/>
                      <a:r>
                        <a:rPr lang="lt-LT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Pareigybė</a:t>
                      </a:r>
                      <a:endParaRPr lang="lt-LT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Etatai</a:t>
                      </a:r>
                      <a:endParaRPr lang="lt-LT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Vidutinis koeficientas</a:t>
                      </a:r>
                      <a:endParaRPr lang="lt-LT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lt-LT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mėn. </a:t>
                      </a:r>
                      <a:r>
                        <a:rPr lang="lt-LT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 biudžetas</a:t>
                      </a:r>
                      <a:endParaRPr lang="lt-LT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metų DU biudžetas</a:t>
                      </a:r>
                      <a:endParaRPr lang="lt-LT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99916251"/>
                  </a:ext>
                </a:extLst>
              </a:tr>
              <a:tr h="896346"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Mokytojo padėjėjas</a:t>
                      </a:r>
                      <a:endParaRPr lang="lt-LT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lt-LT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lang="lt-LT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23436</a:t>
                      </a:r>
                      <a:endParaRPr lang="lt-LT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281232</a:t>
                      </a:r>
                      <a:endParaRPr lang="lt-LT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3660553"/>
                  </a:ext>
                </a:extLst>
              </a:tr>
              <a:tr h="1101880"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Mokytojas arba specialusis pedagogas</a:t>
                      </a:r>
                      <a:endParaRPr lang="lt-LT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lt-LT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  <a:endParaRPr lang="lt-LT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18042</a:t>
                      </a:r>
                      <a:endParaRPr lang="lt-LT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216504</a:t>
                      </a:r>
                      <a:endParaRPr lang="lt-LT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7879793"/>
                  </a:ext>
                </a:extLst>
              </a:tr>
              <a:tr h="89634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lt-LT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Viso:</a:t>
                      </a:r>
                      <a:endParaRPr lang="lt-LT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41 478</a:t>
                      </a:r>
                      <a:endParaRPr lang="lt-LT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497 736</a:t>
                      </a:r>
                      <a:endParaRPr lang="lt-LT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1391977"/>
                  </a:ext>
                </a:extLst>
              </a:tr>
            </a:tbl>
          </a:graphicData>
        </a:graphic>
      </p:graphicFrame>
      <p:sp>
        <p:nvSpPr>
          <p:cNvPr id="3" name="Pavadinimas 2"/>
          <p:cNvSpPr>
            <a:spLocks noGrp="1"/>
          </p:cNvSpPr>
          <p:nvPr>
            <p:ph type="title"/>
          </p:nvPr>
        </p:nvSpPr>
        <p:spPr>
          <a:xfrm>
            <a:off x="74816" y="0"/>
            <a:ext cx="12117183" cy="1238596"/>
          </a:xfrm>
        </p:spPr>
        <p:txBody>
          <a:bodyPr>
            <a:normAutofit/>
          </a:bodyPr>
          <a:lstStyle/>
          <a:p>
            <a:pPr algn="ctr"/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LĖŠOS ATVIROSIOMS KLASĖMS</a:t>
            </a:r>
            <a:b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(Finansavimą gautume dviem metams – 995 472 </a:t>
            </a:r>
            <a:r>
              <a:rPr lang="lt-L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5682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vadinimas 2"/>
          <p:cNvSpPr>
            <a:spLocks noGrp="1"/>
          </p:cNvSpPr>
          <p:nvPr>
            <p:ph type="title"/>
          </p:nvPr>
        </p:nvSpPr>
        <p:spPr>
          <a:xfrm>
            <a:off x="149630" y="1512916"/>
            <a:ext cx="11687694" cy="1447916"/>
          </a:xfrm>
        </p:spPr>
        <p:txBody>
          <a:bodyPr>
            <a:noAutofit/>
          </a:bodyPr>
          <a:lstStyle/>
          <a:p>
            <a:pPr algn="ctr"/>
            <a:r>
              <a:rPr lang="lt-LT" b="1" dirty="0" smtClean="0"/>
              <a:t>TŪKSTANTMEČIO MOKYKLŲ PROGRAMA (TŪM)</a:t>
            </a:r>
            <a:endParaRPr lang="lt-LT" b="1" dirty="0"/>
          </a:p>
        </p:txBody>
      </p:sp>
    </p:spTree>
    <p:extLst>
      <p:ext uri="{BB962C8B-B14F-4D97-AF65-F5344CB8AC3E}">
        <p14:creationId xmlns:p14="http://schemas.microsoft.com/office/powerpoint/2010/main" val="18807461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546802" y="1447800"/>
            <a:ext cx="11060998" cy="4675909"/>
          </a:xfrm>
        </p:spPr>
        <p:txBody>
          <a:bodyPr>
            <a:normAutofit lnSpcReduction="10000"/>
          </a:bodyPr>
          <a:lstStyle/>
          <a:p>
            <a:pPr algn="just"/>
            <a:r>
              <a:rPr lang="lt-LT" b="1" i="1" dirty="0"/>
              <a:t>Vizija</a:t>
            </a:r>
            <a:r>
              <a:rPr lang="lt-LT" dirty="0"/>
              <a:t> – Kauno </a:t>
            </a:r>
            <a:r>
              <a:rPr lang="lt-LT" dirty="0" smtClean="0"/>
              <a:t>miesto savivaldybės </a:t>
            </a:r>
            <a:r>
              <a:rPr lang="lt-LT" dirty="0"/>
              <a:t>mokyklų bendrystė, kurianti </a:t>
            </a:r>
            <a:r>
              <a:rPr lang="lt-LT" dirty="0" err="1" smtClean="0"/>
              <a:t>inovatyvius</a:t>
            </a:r>
            <a:r>
              <a:rPr lang="lt-LT" dirty="0" smtClean="0"/>
              <a:t>, pažangius </a:t>
            </a:r>
            <a:r>
              <a:rPr lang="lt-LT" dirty="0"/>
              <a:t>sprendimus, užtikrinančius kokybišką ir lygiavertį ugdymą kiekvienam besimokančiam</a:t>
            </a:r>
            <a:r>
              <a:rPr lang="lt-LT" dirty="0" smtClean="0"/>
              <a:t>.</a:t>
            </a:r>
          </a:p>
          <a:p>
            <a:pPr algn="just"/>
            <a:endParaRPr lang="lt-LT" dirty="0"/>
          </a:p>
          <a:p>
            <a:pPr algn="just"/>
            <a:endParaRPr lang="lt-LT" dirty="0" smtClean="0"/>
          </a:p>
          <a:p>
            <a:pPr algn="just"/>
            <a:endParaRPr lang="lt-LT" dirty="0"/>
          </a:p>
          <a:p>
            <a:pPr algn="just"/>
            <a:endParaRPr lang="lt-LT" dirty="0" smtClean="0"/>
          </a:p>
          <a:p>
            <a:pPr algn="just"/>
            <a:endParaRPr lang="lt-LT" dirty="0" smtClean="0"/>
          </a:p>
          <a:p>
            <a:pPr algn="just"/>
            <a:r>
              <a:rPr lang="lt-LT" b="1" i="1" dirty="0"/>
              <a:t>1. Tikslas</a:t>
            </a:r>
            <a:r>
              <a:rPr lang="lt-LT" i="1" dirty="0"/>
              <a:t>: </a:t>
            </a:r>
            <a:r>
              <a:rPr lang="lt-LT" dirty="0"/>
              <a:t>užtikrinti tolygų mokinių pasiekimų lygį Kauno miesto savivaldybės mokyklose. </a:t>
            </a:r>
            <a:endParaRPr lang="lt-LT" dirty="0" smtClean="0"/>
          </a:p>
          <a:p>
            <a:pPr algn="just"/>
            <a:r>
              <a:rPr lang="lt-LT" b="1" i="1" dirty="0"/>
              <a:t>2.</a:t>
            </a:r>
            <a:r>
              <a:rPr lang="lt-LT" i="1" dirty="0"/>
              <a:t> </a:t>
            </a:r>
            <a:r>
              <a:rPr lang="lt-LT" b="1" i="1" dirty="0"/>
              <a:t>Tikslas</a:t>
            </a:r>
            <a:r>
              <a:rPr lang="lt-LT" i="1" dirty="0"/>
              <a:t>: </a:t>
            </a:r>
            <a:r>
              <a:rPr lang="lt-LT" dirty="0"/>
              <a:t>sukurti kokybiškas įtraukaus ugdymo(</a:t>
            </a:r>
            <a:r>
              <a:rPr lang="lt-LT" dirty="0" err="1"/>
              <a:t>si</a:t>
            </a:r>
            <a:r>
              <a:rPr lang="lt-LT" dirty="0"/>
              <a:t>) sąlygas visiems savivaldybės mokyklų mokiniams, užtikrinant veiklų tęstinumą. </a:t>
            </a:r>
          </a:p>
        </p:txBody>
      </p:sp>
      <p:sp>
        <p:nvSpPr>
          <p:cNvPr id="3" name="Pavadinimas 2"/>
          <p:cNvSpPr>
            <a:spLocks noGrp="1"/>
          </p:cNvSpPr>
          <p:nvPr>
            <p:ph type="title"/>
          </p:nvPr>
        </p:nvSpPr>
        <p:spPr>
          <a:xfrm>
            <a:off x="128623" y="39346"/>
            <a:ext cx="11897353" cy="955482"/>
          </a:xfrm>
        </p:spPr>
        <p:txBody>
          <a:bodyPr>
            <a:normAutofit/>
          </a:bodyPr>
          <a:lstStyle/>
          <a:p>
            <a:pPr algn="ctr"/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lt-LT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TŪKSTANTMEČIO MOKYKLOS“ </a:t>
            </a: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</a:t>
            </a:r>
            <a:r>
              <a:rPr lang="lt-LT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ŪM) PROGRAMA KAUNE</a:t>
            </a:r>
            <a:endParaRPr lang="lt-LT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" name="Grupė 17"/>
          <p:cNvGrpSpPr/>
          <p:nvPr/>
        </p:nvGrpSpPr>
        <p:grpSpPr>
          <a:xfrm>
            <a:off x="128623" y="2487906"/>
            <a:ext cx="11897353" cy="1619505"/>
            <a:chOff x="205980" y="4390597"/>
            <a:chExt cx="11897353" cy="1619505"/>
          </a:xfrm>
        </p:grpSpPr>
        <p:sp>
          <p:nvSpPr>
            <p:cNvPr id="4" name="Suapvalintas stačiakampis 3"/>
            <p:cNvSpPr/>
            <p:nvPr/>
          </p:nvSpPr>
          <p:spPr>
            <a:xfrm>
              <a:off x="205980" y="5145577"/>
              <a:ext cx="5120640" cy="864525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t-LT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Open Sans"/>
                  <a:ea typeface="+mn-ea"/>
                  <a:cs typeface="+mn-cs"/>
                </a:rPr>
                <a:t>PUPP ir VBE pasiekimų rezultatų netolygumas bei atotrūkiai savivaldybės mokyklose.</a:t>
              </a:r>
              <a:r>
                <a:rPr kumimoji="0" lang="lt-LT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Open Sans"/>
                  <a:ea typeface="+mn-ea"/>
                  <a:cs typeface="+mn-cs"/>
                </a:rPr>
                <a:t> </a:t>
              </a:r>
              <a:endParaRPr kumimoji="0" lang="lt-LT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Open Sans"/>
                <a:ea typeface="+mn-ea"/>
                <a:cs typeface="+mn-cs"/>
              </a:endParaRPr>
            </a:p>
          </p:txBody>
        </p:sp>
        <p:sp>
          <p:nvSpPr>
            <p:cNvPr id="5" name="Suapvalintas stačiakampis 4"/>
            <p:cNvSpPr/>
            <p:nvPr/>
          </p:nvSpPr>
          <p:spPr>
            <a:xfrm>
              <a:off x="6093231" y="5145577"/>
              <a:ext cx="6010102" cy="864525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t-LT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Open Sans"/>
                  <a:ea typeface="+mn-ea"/>
                  <a:cs typeface="+mn-cs"/>
                </a:rPr>
                <a:t>Į</a:t>
              </a:r>
              <a:r>
                <a:rPr kumimoji="0" lang="lt-LT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Open Sans"/>
                  <a:ea typeface="+mn-ea"/>
                  <a:cs typeface="+mn-cs"/>
                </a:rPr>
                <a:t>vairių </a:t>
              </a:r>
              <a:r>
                <a:rPr kumimoji="0" lang="lt-LT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Open Sans"/>
                  <a:ea typeface="+mn-ea"/>
                  <a:cs typeface="+mn-cs"/>
                </a:rPr>
                <a:t>poreikių mokiniai (ir negalią turintys) neturi pakankamai užtikrintų sąlygų įtraukiam ugdymui(</a:t>
              </a:r>
              <a:r>
                <a:rPr kumimoji="0" lang="lt-LT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Open Sans"/>
                  <a:ea typeface="+mn-ea"/>
                  <a:cs typeface="+mn-cs"/>
                </a:rPr>
                <a:t>si</a:t>
              </a:r>
              <a:r>
                <a:rPr kumimoji="0" lang="lt-LT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Open Sans"/>
                  <a:ea typeface="+mn-ea"/>
                  <a:cs typeface="+mn-cs"/>
                </a:rPr>
                <a:t>) lygiai su visais. 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479194" y="4390597"/>
              <a:ext cx="2441694" cy="5232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t-LT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Open Sans"/>
                  <a:ea typeface="+mn-ea"/>
                  <a:cs typeface="+mn-cs"/>
                </a:rPr>
                <a:t>Problematika</a:t>
              </a:r>
              <a:endParaRPr kumimoji="0" lang="lt-LT" sz="28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Open Sans"/>
                <a:ea typeface="+mn-ea"/>
                <a:cs typeface="+mn-cs"/>
              </a:endParaRPr>
            </a:p>
          </p:txBody>
        </p:sp>
        <p:cxnSp>
          <p:nvCxnSpPr>
            <p:cNvPr id="8" name="Tiesioji rodyklės jungtis 7"/>
            <p:cNvCxnSpPr>
              <a:stCxn id="6" idx="2"/>
              <a:endCxn id="4" idx="3"/>
            </p:cNvCxnSpPr>
            <p:nvPr/>
          </p:nvCxnSpPr>
          <p:spPr>
            <a:xfrm flipH="1">
              <a:off x="5326620" y="4913817"/>
              <a:ext cx="373421" cy="664023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Tiesioji rodyklės jungtis 12"/>
            <p:cNvCxnSpPr>
              <a:stCxn id="6" idx="2"/>
              <a:endCxn id="5" idx="1"/>
            </p:cNvCxnSpPr>
            <p:nvPr/>
          </p:nvCxnSpPr>
          <p:spPr>
            <a:xfrm>
              <a:off x="5700041" y="4913817"/>
              <a:ext cx="393190" cy="664023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6812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vadinimas 2"/>
          <p:cNvSpPr>
            <a:spLocks noGrp="1"/>
          </p:cNvSpPr>
          <p:nvPr>
            <p:ph type="title"/>
          </p:nvPr>
        </p:nvSpPr>
        <p:spPr>
          <a:xfrm>
            <a:off x="298172" y="0"/>
            <a:ext cx="11060999" cy="810152"/>
          </a:xfrm>
        </p:spPr>
        <p:txBody>
          <a:bodyPr>
            <a:normAutofit/>
          </a:bodyPr>
          <a:lstStyle/>
          <a:p>
            <a:pPr algn="ctr"/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TŪKSTANTMEČIO MOKYKLOS</a:t>
            </a:r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urinio vietos rezervavimo ženklas 6"/>
          <p:cNvSpPr>
            <a:spLocks noGrp="1"/>
          </p:cNvSpPr>
          <p:nvPr>
            <p:ph idx="1"/>
          </p:nvPr>
        </p:nvSpPr>
        <p:spPr>
          <a:xfrm>
            <a:off x="294576" y="2095735"/>
            <a:ext cx="7243147" cy="3792773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lt-LT" dirty="0"/>
              <a:t>Kauno „Aušros“ gimnazija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lt-LT" dirty="0" smtClean="0"/>
              <a:t>Kauno </a:t>
            </a:r>
            <a:r>
              <a:rPr lang="lt-LT" dirty="0"/>
              <a:t>Jono Basanavičiaus gimnazija 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lt-LT" dirty="0" smtClean="0"/>
              <a:t>Kauno </a:t>
            </a:r>
            <a:r>
              <a:rPr lang="lt-LT" dirty="0"/>
              <a:t>Stepono Dariaus ir Stasio Girėno gimnazija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lt-LT" dirty="0" smtClean="0"/>
              <a:t>Kauno </a:t>
            </a:r>
            <a:r>
              <a:rPr lang="lt-LT" dirty="0"/>
              <a:t>Kovo 11-osios gimnazija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lt-LT" dirty="0" smtClean="0"/>
              <a:t>Kauno </a:t>
            </a:r>
            <a:r>
              <a:rPr lang="lt-LT" dirty="0"/>
              <a:t>Maironio universitetinė gimnazija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lt-LT" dirty="0" smtClean="0"/>
              <a:t>Kauno </a:t>
            </a:r>
            <a:r>
              <a:rPr lang="lt-LT" dirty="0"/>
              <a:t>Palemono gimnazija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lt-LT" dirty="0" smtClean="0"/>
              <a:t>Kauno </a:t>
            </a:r>
            <a:r>
              <a:rPr lang="lt-LT" dirty="0"/>
              <a:t>tarptautinė gimnazija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lt-LT" dirty="0" smtClean="0"/>
              <a:t>Prezidento </a:t>
            </a:r>
            <a:r>
              <a:rPr lang="lt-LT" dirty="0"/>
              <a:t>Antano Smetonos gimnazija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lt-LT" dirty="0" smtClean="0"/>
              <a:t>Kauno </a:t>
            </a:r>
            <a:r>
              <a:rPr lang="lt-LT" dirty="0"/>
              <a:t>„Santaros“ gimnazija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lt-LT" dirty="0" smtClean="0"/>
              <a:t>Kauno </a:t>
            </a:r>
            <a:r>
              <a:rPr lang="lt-LT" dirty="0"/>
              <a:t>„Saulės“ gimnazija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lt-LT" dirty="0" smtClean="0"/>
              <a:t>Kauno </a:t>
            </a:r>
            <a:r>
              <a:rPr lang="lt-LT" dirty="0"/>
              <a:t>„Varpo“ gimnazija  </a:t>
            </a:r>
          </a:p>
          <a:p>
            <a:pPr>
              <a:lnSpc>
                <a:spcPct val="110000"/>
              </a:lnSpc>
            </a:pPr>
            <a:endParaRPr lang="lt-LT" dirty="0" smtClean="0"/>
          </a:p>
          <a:p>
            <a:pPr marL="0" indent="0">
              <a:lnSpc>
                <a:spcPct val="110000"/>
              </a:lnSpc>
              <a:buNone/>
            </a:pPr>
            <a:endParaRPr lang="lt-LT" dirty="0"/>
          </a:p>
        </p:txBody>
      </p:sp>
      <p:sp>
        <p:nvSpPr>
          <p:cNvPr id="2" name="TextBox 1"/>
          <p:cNvSpPr txBox="1"/>
          <p:nvPr/>
        </p:nvSpPr>
        <p:spPr>
          <a:xfrm>
            <a:off x="3619284" y="5582462"/>
            <a:ext cx="4194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Visos kitos dalyvauja </a:t>
            </a:r>
            <a:r>
              <a:rPr kumimoji="0" lang="lt-LT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tinklaveikoje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!!!</a:t>
            </a:r>
            <a:endParaRPr kumimoji="0" lang="lt-LT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298172" y="1085851"/>
            <a:ext cx="116674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Open Sans"/>
                <a:ea typeface="Calibri" panose="020F0502020204030204" pitchFamily="34" charset="0"/>
                <a:cs typeface="Times New Roman" panose="02020603050405020304" pitchFamily="18" charset="0"/>
              </a:rPr>
              <a:t>Dalyvauti programoje atrinkta </a:t>
            </a:r>
            <a:r>
              <a:rPr kumimoji="0" lang="lt-LT" sz="16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Open Sans"/>
                <a:ea typeface="Calibri" panose="020F0502020204030204" pitchFamily="34" charset="0"/>
                <a:cs typeface="Times New Roman" panose="02020603050405020304" pitchFamily="18" charset="0"/>
              </a:rPr>
              <a:t>11 savivaldybės mokyklų</a:t>
            </a:r>
            <a:r>
              <a:rPr kumimoji="0" lang="lt-LT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Open Sans"/>
                <a:ea typeface="Calibri" panose="020F0502020204030204" pitchFamily="34" charset="0"/>
                <a:cs typeface="Times New Roman" panose="02020603050405020304" pitchFamily="18" charset="0"/>
              </a:rPr>
              <a:t>, pagal programos kriterijus, vykdančių </a:t>
            </a:r>
            <a:r>
              <a:rPr kumimoji="0" lang="lt-LT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Open Sans"/>
                <a:ea typeface="Calibri" panose="020F0502020204030204" pitchFamily="34" charset="0"/>
                <a:cs typeface="+mn-cs"/>
              </a:rPr>
              <a:t>Pagrindinio ugdymo pasiekimų patikrinimą (PUPP) ir </a:t>
            </a:r>
            <a:r>
              <a:rPr kumimoji="0" lang="lt-LT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Open Sans"/>
                <a:ea typeface="+mn-ea"/>
                <a:cs typeface="Times New Roman" panose="02020603050405020304" pitchFamily="18" charset="0"/>
              </a:rPr>
              <a:t>nevykdančių mokinių atrankos, išskyrus </a:t>
            </a:r>
            <a:r>
              <a:rPr kumimoji="0" lang="lt-LT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Open Sans"/>
                <a:ea typeface="+mn-ea"/>
                <a:cs typeface="Times New Roman" panose="02020603050405020304" pitchFamily="18" charset="0"/>
              </a:rPr>
              <a:t>specializuot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Open Sans"/>
                <a:ea typeface="+mn-ea"/>
                <a:cs typeface="Times New Roman" panose="02020603050405020304" pitchFamily="18" charset="0"/>
              </a:rPr>
              <a:t>as</a:t>
            </a:r>
            <a:r>
              <a:rPr kumimoji="0" lang="lt-LT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Open Sans"/>
                <a:ea typeface="+mn-ea"/>
                <a:cs typeface="Times New Roman" panose="02020603050405020304" pitchFamily="18" charset="0"/>
              </a:rPr>
              <a:t>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Open Sans"/>
                <a:ea typeface="+mn-ea"/>
                <a:cs typeface="Times New Roman" panose="02020603050405020304" pitchFamily="18" charset="0"/>
              </a:rPr>
              <a:t>savitas </a:t>
            </a:r>
            <a:r>
              <a:rPr kumimoji="0" lang="lt-LT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Open Sans"/>
                <a:ea typeface="+mn-ea"/>
                <a:cs typeface="Times New Roman" panose="02020603050405020304" pitchFamily="18" charset="0"/>
              </a:rPr>
              <a:t>ir turinčias tarptautinio </a:t>
            </a:r>
            <a:r>
              <a:rPr kumimoji="0" lang="lt-LT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Open Sans"/>
                <a:ea typeface="+mn-ea"/>
                <a:cs typeface="Times New Roman" panose="02020603050405020304" pitchFamily="18" charset="0"/>
              </a:rPr>
              <a:t>bakalaureato</a:t>
            </a:r>
            <a:r>
              <a:rPr kumimoji="0" lang="lt-LT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Open Sans"/>
                <a:ea typeface="+mn-ea"/>
                <a:cs typeface="Times New Roman" panose="02020603050405020304" pitchFamily="18" charset="0"/>
              </a:rPr>
              <a:t> klases. </a:t>
            </a:r>
            <a:endParaRPr kumimoji="0" lang="lt-LT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9" name="Suapvalintas stačiakampis 8"/>
          <p:cNvSpPr/>
          <p:nvPr/>
        </p:nvSpPr>
        <p:spPr>
          <a:xfrm>
            <a:off x="8881454" y="2630038"/>
            <a:ext cx="1979815" cy="482138"/>
          </a:xfrm>
          <a:prstGeom prst="roundRect">
            <a:avLst/>
          </a:prstGeom>
          <a:ln w="28575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TINKLAVEIKA</a:t>
            </a:r>
            <a:endParaRPr kumimoji="0" lang="lt-LT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10" name="Suapvalintas stačiakampis 9"/>
          <p:cNvSpPr/>
          <p:nvPr/>
        </p:nvSpPr>
        <p:spPr>
          <a:xfrm>
            <a:off x="8645235" y="1654893"/>
            <a:ext cx="2452255" cy="4821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TŪM MOKYKLOS</a:t>
            </a:r>
            <a:endParaRPr kumimoji="0" lang="lt-LT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11" name="Suapvalintas stačiakampis 10"/>
          <p:cNvSpPr/>
          <p:nvPr/>
        </p:nvSpPr>
        <p:spPr>
          <a:xfrm>
            <a:off x="8089681" y="3771812"/>
            <a:ext cx="1579418" cy="61243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17 progimnazijų</a:t>
            </a:r>
            <a:endParaRPr kumimoji="0" lang="lt-LT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12" name="Suapvalintas stačiakampis 11"/>
          <p:cNvSpPr/>
          <p:nvPr/>
        </p:nvSpPr>
        <p:spPr>
          <a:xfrm>
            <a:off x="9968357" y="3776396"/>
            <a:ext cx="1579418" cy="61243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10 gimnazijų</a:t>
            </a:r>
            <a:endParaRPr kumimoji="0" lang="lt-LT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13" name="Suapvalintas stačiakampis 12"/>
          <p:cNvSpPr/>
          <p:nvPr/>
        </p:nvSpPr>
        <p:spPr>
          <a:xfrm>
            <a:off x="8089681" y="4594397"/>
            <a:ext cx="1579418" cy="61243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6 pradinės mokyklos</a:t>
            </a:r>
            <a:endParaRPr kumimoji="0" lang="lt-LT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14" name="Suapvalintas stačiakampis 13"/>
          <p:cNvSpPr/>
          <p:nvPr/>
        </p:nvSpPr>
        <p:spPr>
          <a:xfrm>
            <a:off x="9968357" y="4594396"/>
            <a:ext cx="1579418" cy="61243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5 mokyklos-darželiai</a:t>
            </a:r>
            <a:endParaRPr kumimoji="0" lang="lt-LT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15" name="Suapvalintas stačiakampis 14"/>
          <p:cNvSpPr/>
          <p:nvPr/>
        </p:nvSpPr>
        <p:spPr>
          <a:xfrm>
            <a:off x="8578748" y="5339361"/>
            <a:ext cx="2485505" cy="61243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6 mokyklos-daugiafunkciai centrai</a:t>
            </a:r>
            <a:endParaRPr kumimoji="0" lang="lt-LT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16" name="Rodyklė žemyn 15"/>
          <p:cNvSpPr/>
          <p:nvPr/>
        </p:nvSpPr>
        <p:spPr>
          <a:xfrm>
            <a:off x="9676011" y="2192453"/>
            <a:ext cx="390700" cy="332509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17" name="Rodyklė žemyn 16"/>
          <p:cNvSpPr/>
          <p:nvPr/>
        </p:nvSpPr>
        <p:spPr>
          <a:xfrm flipV="1">
            <a:off x="9676011" y="3189546"/>
            <a:ext cx="390700" cy="332509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795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vadinimas 2"/>
          <p:cNvSpPr>
            <a:spLocks noGrp="1"/>
          </p:cNvSpPr>
          <p:nvPr>
            <p:ph type="title"/>
          </p:nvPr>
        </p:nvSpPr>
        <p:spPr>
          <a:xfrm>
            <a:off x="546801" y="-37502"/>
            <a:ext cx="11060999" cy="810152"/>
          </a:xfrm>
        </p:spPr>
        <p:txBody>
          <a:bodyPr>
            <a:normAutofit/>
          </a:bodyPr>
          <a:lstStyle/>
          <a:p>
            <a:pPr algn="ctr"/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BENDRO IR SUP MOKINIŲ SKAIČIAUS KAITA</a:t>
            </a:r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Diagrama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096379"/>
              </p:ext>
            </p:extLst>
          </p:nvPr>
        </p:nvGraphicFramePr>
        <p:xfrm>
          <a:off x="863180" y="963150"/>
          <a:ext cx="10101307" cy="4981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9" name="Tiesioji rodyklės jungtis 18"/>
          <p:cNvCxnSpPr/>
          <p:nvPr/>
        </p:nvCxnSpPr>
        <p:spPr>
          <a:xfrm flipV="1">
            <a:off x="8114023" y="3399978"/>
            <a:ext cx="714375" cy="571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TextBox 7"/>
          <p:cNvSpPr txBox="1"/>
          <p:nvPr/>
        </p:nvSpPr>
        <p:spPr>
          <a:xfrm>
            <a:off x="8009248" y="3619053"/>
            <a:ext cx="1145148" cy="46166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1562</a:t>
            </a:r>
          </a:p>
          <a:p>
            <a:r>
              <a:rPr lang="lt-LT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4,80 proc.</a:t>
            </a:r>
          </a:p>
        </p:txBody>
      </p:sp>
      <p:cxnSp>
        <p:nvCxnSpPr>
          <p:cNvPr id="21" name="Tiesioji rodyklės jungtis 20"/>
          <p:cNvCxnSpPr/>
          <p:nvPr/>
        </p:nvCxnSpPr>
        <p:spPr>
          <a:xfrm flipV="1">
            <a:off x="5621798" y="3540480"/>
            <a:ext cx="714375" cy="571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2" name="TextBox 9"/>
          <p:cNvSpPr txBox="1"/>
          <p:nvPr/>
        </p:nvSpPr>
        <p:spPr>
          <a:xfrm>
            <a:off x="5602748" y="3664305"/>
            <a:ext cx="1145148" cy="46166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sz="1200">
                <a:latin typeface="Times New Roman" panose="02020603050405020304" pitchFamily="18" charset="0"/>
                <a:cs typeface="Times New Roman" panose="02020603050405020304" pitchFamily="18" charset="0"/>
              </a:rPr>
              <a:t>403</a:t>
            </a:r>
          </a:p>
          <a:p>
            <a:r>
              <a:rPr lang="lt-LT" sz="1200">
                <a:latin typeface="Times New Roman" panose="02020603050405020304" pitchFamily="18" charset="0"/>
                <a:cs typeface="Times New Roman" panose="02020603050405020304" pitchFamily="18" charset="0"/>
              </a:rPr>
              <a:t> 1,25 proc.</a:t>
            </a:r>
          </a:p>
        </p:txBody>
      </p:sp>
      <p:cxnSp>
        <p:nvCxnSpPr>
          <p:cNvPr id="23" name="Tiesioji rodyklės jungtis 22"/>
          <p:cNvCxnSpPr/>
          <p:nvPr/>
        </p:nvCxnSpPr>
        <p:spPr>
          <a:xfrm flipV="1">
            <a:off x="3009703" y="3597630"/>
            <a:ext cx="733425" cy="666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TextBox 12"/>
          <p:cNvSpPr txBox="1"/>
          <p:nvPr/>
        </p:nvSpPr>
        <p:spPr>
          <a:xfrm>
            <a:off x="3000178" y="3721454"/>
            <a:ext cx="1145148" cy="46166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1200">
                <a:latin typeface="Times New Roman" panose="02020603050405020304" pitchFamily="18" charset="0"/>
                <a:cs typeface="Times New Roman" panose="02020603050405020304" pitchFamily="18" charset="0"/>
              </a:rPr>
              <a:t>597</a:t>
            </a:r>
          </a:p>
          <a:p>
            <a:pPr algn="ctr"/>
            <a:r>
              <a:rPr lang="lt-LT" sz="1200">
                <a:latin typeface="Times New Roman" panose="02020603050405020304" pitchFamily="18" charset="0"/>
                <a:cs typeface="Times New Roman" panose="02020603050405020304" pitchFamily="18" charset="0"/>
              </a:rPr>
              <a:t> 1,89 proc.</a:t>
            </a:r>
          </a:p>
        </p:txBody>
      </p:sp>
      <p:cxnSp>
        <p:nvCxnSpPr>
          <p:cNvPr id="25" name="Tiesioji rodyklės jungtis 24"/>
          <p:cNvCxnSpPr/>
          <p:nvPr/>
        </p:nvCxnSpPr>
        <p:spPr>
          <a:xfrm flipV="1">
            <a:off x="8114023" y="1542603"/>
            <a:ext cx="714375" cy="571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Tiesioji rodyklės jungtis 25"/>
          <p:cNvCxnSpPr/>
          <p:nvPr/>
        </p:nvCxnSpPr>
        <p:spPr>
          <a:xfrm flipV="1">
            <a:off x="5621798" y="1683105"/>
            <a:ext cx="714375" cy="571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Tiesioji rodyklės jungtis 26"/>
          <p:cNvCxnSpPr/>
          <p:nvPr/>
        </p:nvCxnSpPr>
        <p:spPr>
          <a:xfrm flipV="1">
            <a:off x="3009703" y="1740255"/>
            <a:ext cx="733425" cy="666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8" name="TextBox 16"/>
          <p:cNvSpPr txBox="1"/>
          <p:nvPr/>
        </p:nvSpPr>
        <p:spPr>
          <a:xfrm>
            <a:off x="8075923" y="1790253"/>
            <a:ext cx="1145148" cy="46166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191</a:t>
            </a:r>
          </a:p>
          <a:p>
            <a:r>
              <a:rPr lang="lt-LT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4,30 proc.</a:t>
            </a:r>
          </a:p>
        </p:txBody>
      </p:sp>
      <p:sp>
        <p:nvSpPr>
          <p:cNvPr id="29" name="TextBox 17"/>
          <p:cNvSpPr txBox="1"/>
          <p:nvPr/>
        </p:nvSpPr>
        <p:spPr>
          <a:xfrm>
            <a:off x="5669423" y="1835505"/>
            <a:ext cx="1145148" cy="46166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sz="1200">
                <a:latin typeface="Times New Roman" panose="02020603050405020304" pitchFamily="18" charset="0"/>
                <a:cs typeface="Times New Roman" panose="02020603050405020304" pitchFamily="18" charset="0"/>
              </a:rPr>
              <a:t>164</a:t>
            </a:r>
          </a:p>
          <a:p>
            <a:r>
              <a:rPr lang="lt-LT" sz="1200">
                <a:latin typeface="Times New Roman" panose="02020603050405020304" pitchFamily="18" charset="0"/>
                <a:cs typeface="Times New Roman" panose="02020603050405020304" pitchFamily="18" charset="0"/>
              </a:rPr>
              <a:t> 3,83 proc.</a:t>
            </a:r>
          </a:p>
        </p:txBody>
      </p:sp>
      <p:sp>
        <p:nvSpPr>
          <p:cNvPr id="30" name="TextBox 18"/>
          <p:cNvSpPr txBox="1"/>
          <p:nvPr/>
        </p:nvSpPr>
        <p:spPr>
          <a:xfrm>
            <a:off x="3066853" y="1892654"/>
            <a:ext cx="1145148" cy="46166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256</a:t>
            </a:r>
          </a:p>
          <a:p>
            <a:pPr algn="ctr"/>
            <a:r>
              <a:rPr lang="lt-L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6,36 proc.</a:t>
            </a:r>
          </a:p>
        </p:txBody>
      </p:sp>
    </p:spTree>
    <p:extLst>
      <p:ext uri="{BB962C8B-B14F-4D97-AF65-F5344CB8AC3E}">
        <p14:creationId xmlns:p14="http://schemas.microsoft.com/office/powerpoint/2010/main" val="27965514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ė 3"/>
          <p:cNvGrpSpPr/>
          <p:nvPr/>
        </p:nvGrpSpPr>
        <p:grpSpPr>
          <a:xfrm>
            <a:off x="495987" y="1635113"/>
            <a:ext cx="11434620" cy="4391892"/>
            <a:chOff x="214528" y="2901879"/>
            <a:chExt cx="8637659" cy="4391892"/>
          </a:xfrm>
        </p:grpSpPr>
        <p:sp>
          <p:nvSpPr>
            <p:cNvPr id="5" name="Stačiakampis su užapvalintais įstrižaisiais kampais 4"/>
            <p:cNvSpPr/>
            <p:nvPr/>
          </p:nvSpPr>
          <p:spPr>
            <a:xfrm>
              <a:off x="214528" y="2901879"/>
              <a:ext cx="2410691" cy="775855"/>
            </a:xfrm>
            <a:prstGeom prst="round2Diag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t-LT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Open Sans"/>
                  <a:ea typeface="+mn-ea"/>
                  <a:cs typeface="+mn-cs"/>
                </a:rPr>
                <a:t>INFRASTRUKTŪRA</a:t>
              </a:r>
              <a:endParaRPr kumimoji="0" lang="lt-LT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Open Sans"/>
                <a:ea typeface="+mn-ea"/>
                <a:cs typeface="+mn-cs"/>
              </a:endParaRPr>
            </a:p>
          </p:txBody>
        </p:sp>
        <p:sp>
          <p:nvSpPr>
            <p:cNvPr id="6" name="Stačiakampis su užapvalintais įstrižaisiais kampais 5"/>
            <p:cNvSpPr/>
            <p:nvPr/>
          </p:nvSpPr>
          <p:spPr>
            <a:xfrm>
              <a:off x="6441494" y="2901880"/>
              <a:ext cx="2410691" cy="775855"/>
            </a:xfrm>
            <a:prstGeom prst="round2Diag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t-LT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Open Sans"/>
                  <a:ea typeface="+mn-ea"/>
                  <a:cs typeface="+mn-cs"/>
                </a:rPr>
                <a:t>ĮRANGA IR PRIEMONĖS</a:t>
              </a:r>
              <a:endParaRPr kumimoji="0" lang="lt-LT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Open Sans"/>
                <a:ea typeface="+mn-ea"/>
                <a:cs typeface="+mn-cs"/>
              </a:endParaRPr>
            </a:p>
          </p:txBody>
        </p:sp>
        <p:sp>
          <p:nvSpPr>
            <p:cNvPr id="7" name="Stačiakampis su užapvalintais įstrižaisiais kampais 6"/>
            <p:cNvSpPr/>
            <p:nvPr/>
          </p:nvSpPr>
          <p:spPr>
            <a:xfrm>
              <a:off x="214531" y="4895954"/>
              <a:ext cx="2410691" cy="1618818"/>
            </a:xfrm>
            <a:prstGeom prst="round2Diag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t-LT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Open Sans"/>
                  <a:ea typeface="+mn-ea"/>
                  <a:cs typeface="+mn-cs"/>
                </a:rPr>
                <a:t>MOKYKLŲ VADOVŲ IR PEDAGOGINIŲ DARBUOTOJŲ KOMPETENCIJŲ STIPRINIMAS</a:t>
              </a:r>
              <a:endParaRPr kumimoji="0" lang="lt-LT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Open Sans"/>
                <a:ea typeface="+mn-ea"/>
                <a:cs typeface="+mn-cs"/>
              </a:endParaRPr>
            </a:p>
          </p:txBody>
        </p:sp>
        <p:sp>
          <p:nvSpPr>
            <p:cNvPr id="8" name="Stačiakampis su užapvalintais įstrižaisiais kampais 7"/>
            <p:cNvSpPr/>
            <p:nvPr/>
          </p:nvSpPr>
          <p:spPr>
            <a:xfrm>
              <a:off x="6441496" y="5071190"/>
              <a:ext cx="2410691" cy="1443582"/>
            </a:xfrm>
            <a:prstGeom prst="round2Diag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t-LT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Open Sans"/>
                  <a:ea typeface="+mn-ea"/>
                  <a:cs typeface="+mn-cs"/>
                </a:rPr>
                <a:t>TINKLO MOKYKLŲ IŠTEKLIŲ PRIEINAMUMO GERINIMAS </a:t>
              </a:r>
            </a:p>
          </p:txBody>
        </p:sp>
        <p:sp>
          <p:nvSpPr>
            <p:cNvPr id="9" name="Stačiakampis su užapvalintais įstrižaisiais kampais 8"/>
            <p:cNvSpPr/>
            <p:nvPr/>
          </p:nvSpPr>
          <p:spPr>
            <a:xfrm>
              <a:off x="3328013" y="6206836"/>
              <a:ext cx="2410691" cy="1086935"/>
            </a:xfrm>
            <a:prstGeom prst="round2Diag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t-LT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Open Sans"/>
                  <a:ea typeface="+mn-ea"/>
                  <a:cs typeface="+mn-cs"/>
                </a:rPr>
                <a:t>UGDYMO VEIKLŲ IR UŽSIĖMIMŲ ORGANIZAVIMAS </a:t>
              </a:r>
            </a:p>
          </p:txBody>
        </p:sp>
        <p:sp>
          <p:nvSpPr>
            <p:cNvPr id="10" name="Taisyklingasis penkiakampis 9"/>
            <p:cNvSpPr/>
            <p:nvPr/>
          </p:nvSpPr>
          <p:spPr>
            <a:xfrm rot="10800000">
              <a:off x="3068471" y="3446376"/>
              <a:ext cx="2980456" cy="2735501"/>
            </a:xfrm>
            <a:prstGeom prst="pentagon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lt-LT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/>
                <a:ea typeface="+mn-ea"/>
                <a:cs typeface="+mn-cs"/>
              </a:endParaRPr>
            </a:p>
          </p:txBody>
        </p:sp>
      </p:grpSp>
      <p:sp>
        <p:nvSpPr>
          <p:cNvPr id="18" name="Stačiakampis 17"/>
          <p:cNvSpPr/>
          <p:nvPr/>
        </p:nvSpPr>
        <p:spPr>
          <a:xfrm>
            <a:off x="4531572" y="2419281"/>
            <a:ext cx="331356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1. LYDERYSTĖ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2</a:t>
            </a:r>
            <a:r>
              <a:rPr kumimoji="0" lang="lt-LT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. ĮTRAUKUSIS UGDYMAS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3. KULTŪRINIS UGDYMAS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4. STEAM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   UGDYMAS</a:t>
            </a:r>
            <a:endParaRPr kumimoji="0" lang="lt-LT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20" name="Suapvalintas stačiakampis 19"/>
          <p:cNvSpPr/>
          <p:nvPr/>
        </p:nvSpPr>
        <p:spPr>
          <a:xfrm>
            <a:off x="5149097" y="989665"/>
            <a:ext cx="2195489" cy="54494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TŪM SRITYS </a:t>
            </a:r>
            <a:endParaRPr kumimoji="0" lang="lt-LT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2" name="Rodyklė žemyn 1"/>
          <p:cNvSpPr/>
          <p:nvPr/>
        </p:nvSpPr>
        <p:spPr>
          <a:xfrm>
            <a:off x="6026555" y="1536452"/>
            <a:ext cx="440575" cy="643158"/>
          </a:xfrm>
          <a:prstGeom prst="downArrow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1800" b="1" i="0" u="none" strike="noStrike" kern="1200" cap="none" spc="0" normalizeH="0" baseline="0" noProof="0">
              <a:ln w="22225">
                <a:solidFill>
                  <a:srgbClr val="00A875"/>
                </a:solidFill>
                <a:prstDash val="solid"/>
              </a:ln>
              <a:solidFill>
                <a:srgbClr val="00A875">
                  <a:lumMod val="40000"/>
                  <a:lumOff val="60000"/>
                </a:srgb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8620"/>
            <a:ext cx="12050683" cy="830997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PROJEKTO ĮGYVENDINIMO LAIKOTARPIS 2023 M. SPALIO – 2026 M. BALANDŽIO MĖN.</a:t>
            </a:r>
            <a:endParaRPr kumimoji="0" lang="lt-LT" sz="24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30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143691" y="775208"/>
            <a:ext cx="11734274" cy="5330028"/>
          </a:xfrm>
        </p:spPr>
        <p:txBody>
          <a:bodyPr>
            <a:noAutofit/>
          </a:bodyPr>
          <a:lstStyle/>
          <a:p>
            <a:r>
              <a:rPr lang="lt-LT" sz="18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Parengtas </a:t>
            </a:r>
            <a:r>
              <a:rPr lang="lt-LT" sz="1800" b="1" dirty="0">
                <a:solidFill>
                  <a:srgbClr val="000000"/>
                </a:solidFill>
                <a:ea typeface="Times New Roman" panose="02020603050405020304" pitchFamily="18" charset="0"/>
              </a:rPr>
              <a:t>21 500 000,00 </a:t>
            </a:r>
            <a:r>
              <a:rPr lang="lt-LT" sz="18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Eur</a:t>
            </a:r>
            <a:r>
              <a:rPr lang="lt-LT" sz="1800" b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lt-LT" sz="1800" dirty="0">
                <a:solidFill>
                  <a:srgbClr val="000000"/>
                </a:solidFill>
                <a:ea typeface="Times New Roman" panose="02020603050405020304" pitchFamily="18" charset="0"/>
              </a:rPr>
              <a:t>(be </a:t>
            </a:r>
            <a:r>
              <a:rPr lang="lt-LT" sz="18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PVM)</a:t>
            </a:r>
            <a:r>
              <a:rPr lang="lt-LT" sz="1800" dirty="0" smtClean="0">
                <a:ea typeface="Times New Roman" panose="02020603050405020304" pitchFamily="18" charset="0"/>
              </a:rPr>
              <a:t> </a:t>
            </a:r>
            <a:r>
              <a:rPr lang="lt-LT" sz="18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investicinis projektas TŪM programai Kauno mieste įgyvendinti. </a:t>
            </a:r>
            <a:r>
              <a:rPr lang="lt-LT" sz="1800" dirty="0" smtClean="0">
                <a:cs typeface="Times New Roman" panose="02020603050405020304" pitchFamily="18" charset="0"/>
              </a:rPr>
              <a:t>Iš jų kietosioms veikloms – infrastruktūrai </a:t>
            </a:r>
            <a:r>
              <a:rPr lang="lt-LT" sz="1800" dirty="0">
                <a:cs typeface="Times New Roman" panose="02020603050405020304" pitchFamily="18" charset="0"/>
              </a:rPr>
              <a:t>gerinti ir </a:t>
            </a:r>
            <a:r>
              <a:rPr lang="lt-LT" sz="1800" dirty="0" smtClean="0">
                <a:cs typeface="Times New Roman" panose="02020603050405020304" pitchFamily="18" charset="0"/>
              </a:rPr>
              <a:t>priemonėms įsigyti numatyta </a:t>
            </a:r>
            <a:r>
              <a:rPr lang="lt-LT" sz="1800" b="1" dirty="0">
                <a:cs typeface="Times New Roman" panose="02020603050405020304" pitchFamily="18" charset="0"/>
              </a:rPr>
              <a:t>13 888 215,92 </a:t>
            </a:r>
            <a:r>
              <a:rPr lang="lt-LT" sz="1800" b="1" dirty="0" err="1" smtClean="0">
                <a:cs typeface="Times New Roman" panose="02020603050405020304" pitchFamily="18" charset="0"/>
              </a:rPr>
              <a:t>Eur</a:t>
            </a:r>
            <a:r>
              <a:rPr lang="lt-LT" sz="1800" b="1" dirty="0">
                <a:cs typeface="Times New Roman" panose="02020603050405020304" pitchFamily="18" charset="0"/>
              </a:rPr>
              <a:t> </a:t>
            </a:r>
            <a:r>
              <a:rPr lang="lt-LT" sz="1800" dirty="0" smtClean="0">
                <a:cs typeface="Times New Roman" panose="02020603050405020304" pitchFamily="18" charset="0"/>
              </a:rPr>
              <a:t>(tik </a:t>
            </a:r>
            <a:r>
              <a:rPr lang="lt-LT" sz="1800" dirty="0">
                <a:cs typeface="Times New Roman" panose="02020603050405020304" pitchFamily="18" charset="0"/>
              </a:rPr>
              <a:t>infrastruktūrai </a:t>
            </a:r>
            <a:r>
              <a:rPr lang="lt-LT" sz="1800" b="1" dirty="0">
                <a:cs typeface="Times New Roman" panose="02020603050405020304" pitchFamily="18" charset="0"/>
              </a:rPr>
              <a:t>6 613 715,08 </a:t>
            </a:r>
            <a:r>
              <a:rPr lang="lt-LT" sz="1800" b="1" dirty="0" err="1" smtClean="0">
                <a:cs typeface="Times New Roman" panose="02020603050405020304" pitchFamily="18" charset="0"/>
              </a:rPr>
              <a:t>Eur</a:t>
            </a:r>
            <a:r>
              <a:rPr lang="lt-LT" sz="1800" dirty="0" smtClean="0">
                <a:cs typeface="Times New Roman" panose="02020603050405020304" pitchFamily="18" charset="0"/>
              </a:rPr>
              <a:t>).</a:t>
            </a:r>
            <a:endParaRPr lang="lt-LT" sz="1800" dirty="0"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lt-LT" sz="1800" b="1" dirty="0">
                <a:cs typeface="Times New Roman" panose="02020603050405020304" pitchFamily="18" charset="0"/>
              </a:rPr>
              <a:t>Mokyklose bus įrengta: </a:t>
            </a:r>
            <a:endParaRPr lang="lt-LT" sz="1800" b="1" dirty="0" smtClean="0"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lt-LT" sz="1700" dirty="0" smtClean="0">
                <a:cs typeface="Times New Roman" panose="02020603050405020304" pitchFamily="18" charset="0"/>
              </a:rPr>
              <a:t>1 verslo laboratorija,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lt-LT" sz="1700" dirty="0" smtClean="0">
                <a:cs typeface="Times New Roman" panose="02020603050405020304" pitchFamily="18" charset="0"/>
              </a:rPr>
              <a:t>6 erdvės</a:t>
            </a:r>
            <a:r>
              <a:rPr lang="lt-LT" sz="1700" dirty="0">
                <a:cs typeface="Times New Roman" panose="02020603050405020304" pitchFamily="18" charset="0"/>
              </a:rPr>
              <a:t>, skirtos mokytojų darbo sąlygų gerinimui, </a:t>
            </a:r>
            <a:endParaRPr lang="lt-LT" sz="1700" dirty="0" smtClean="0"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lt-LT" sz="1700" b="1" dirty="0" smtClean="0">
                <a:cs typeface="Times New Roman" panose="02020603050405020304" pitchFamily="18" charset="0"/>
              </a:rPr>
              <a:t>7 mokyklų erdvės </a:t>
            </a:r>
            <a:r>
              <a:rPr lang="lt-LT" sz="1700" b="1" dirty="0">
                <a:cs typeface="Times New Roman" panose="02020603050405020304" pitchFamily="18" charset="0"/>
              </a:rPr>
              <a:t>pritaikytos judėjimo negalią turintiems mokytojams ir mokiniams (liftai, pandusai, keltuvai, neįgaliųjų tualetai ir kt.), </a:t>
            </a:r>
            <a:endParaRPr lang="lt-LT" sz="1700" b="1" dirty="0" smtClean="0"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lt-LT" sz="1700" b="1" dirty="0" smtClean="0">
                <a:cs typeface="Times New Roman" panose="02020603050405020304" pitchFamily="18" charset="0"/>
              </a:rPr>
              <a:t>3 mokyklų erdvės </a:t>
            </a:r>
            <a:r>
              <a:rPr lang="lt-LT" sz="1700" b="1" dirty="0">
                <a:cs typeface="Times New Roman" panose="02020603050405020304" pitchFamily="18" charset="0"/>
              </a:rPr>
              <a:t>pritaikytos regos negalią turintiems mokiniams (žymėjimai, takeliai ir kt</a:t>
            </a:r>
            <a:r>
              <a:rPr lang="lt-LT" sz="1700" b="1" dirty="0" smtClean="0">
                <a:cs typeface="Times New Roman" panose="02020603050405020304" pitchFamily="18" charset="0"/>
              </a:rPr>
              <a:t>.),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lt-LT" sz="1700" b="1" dirty="0" smtClean="0">
                <a:cs typeface="Times New Roman" panose="02020603050405020304" pitchFamily="18" charset="0"/>
              </a:rPr>
              <a:t>7 laisvalaikio</a:t>
            </a:r>
            <a:r>
              <a:rPr lang="lt-LT" sz="1700" b="1" dirty="0">
                <a:cs typeface="Times New Roman" panose="02020603050405020304" pitchFamily="18" charset="0"/>
              </a:rPr>
              <a:t>, nusiraminimo </a:t>
            </a:r>
            <a:r>
              <a:rPr lang="lt-LT" sz="1700" b="1" dirty="0" smtClean="0">
                <a:cs typeface="Times New Roman" panose="02020603050405020304" pitchFamily="18" charset="0"/>
              </a:rPr>
              <a:t>erdvės</a:t>
            </a:r>
            <a:r>
              <a:rPr lang="lt-LT" sz="1700" b="1" dirty="0">
                <a:cs typeface="Times New Roman" panose="02020603050405020304" pitchFamily="18" charset="0"/>
              </a:rPr>
              <a:t> </a:t>
            </a:r>
            <a:r>
              <a:rPr lang="lt-LT" sz="1700" b="1" dirty="0" smtClean="0">
                <a:cs typeface="Times New Roman" panose="02020603050405020304" pitchFamily="18" charset="0"/>
              </a:rPr>
              <a:t>mokyklose (+4 erdvės aprūpintos priemonėmis),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lt-LT" sz="1700" dirty="0" smtClean="0">
                <a:cs typeface="Times New Roman" panose="02020603050405020304" pitchFamily="18" charset="0"/>
              </a:rPr>
              <a:t>11 kūrybinių-meno erdvių </a:t>
            </a:r>
            <a:r>
              <a:rPr lang="lt-LT" sz="1700" dirty="0">
                <a:cs typeface="Times New Roman" panose="02020603050405020304" pitchFamily="18" charset="0"/>
              </a:rPr>
              <a:t>(meno, fotografijos, medijų laboratorijos, dailės, muzikos, kino </a:t>
            </a:r>
            <a:r>
              <a:rPr lang="lt-LT" sz="1700" dirty="0" smtClean="0">
                <a:cs typeface="Times New Roman" panose="02020603050405020304" pitchFamily="18" charset="0"/>
              </a:rPr>
              <a:t>klasės ir pan.),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lt-LT" sz="1700" dirty="0">
                <a:cs typeface="Times New Roman" panose="02020603050405020304" pitchFamily="18" charset="0"/>
              </a:rPr>
              <a:t> </a:t>
            </a:r>
            <a:r>
              <a:rPr lang="lt-LT" sz="1700" dirty="0" smtClean="0">
                <a:cs typeface="Times New Roman" panose="02020603050405020304" pitchFamily="18" charset="0"/>
              </a:rPr>
              <a:t>6 modernizuotos / įkurtos </a:t>
            </a:r>
            <a:r>
              <a:rPr lang="lt-LT" sz="1700" dirty="0">
                <a:cs typeface="Times New Roman" panose="02020603050405020304" pitchFamily="18" charset="0"/>
              </a:rPr>
              <a:t>aktų salės, </a:t>
            </a:r>
            <a:endParaRPr lang="lt-LT" sz="1700" dirty="0" smtClean="0"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lt-LT" sz="1700" dirty="0">
                <a:cs typeface="Times New Roman" panose="02020603050405020304" pitchFamily="18" charset="0"/>
              </a:rPr>
              <a:t> </a:t>
            </a:r>
            <a:r>
              <a:rPr lang="lt-LT" sz="1700" dirty="0" smtClean="0">
                <a:cs typeface="Times New Roman" panose="02020603050405020304" pitchFamily="18" charset="0"/>
              </a:rPr>
              <a:t>2 bibliotekos-komunikacijos-informaciniai </a:t>
            </a:r>
            <a:r>
              <a:rPr lang="lt-LT" sz="1700" dirty="0">
                <a:cs typeface="Times New Roman" panose="02020603050405020304" pitchFamily="18" charset="0"/>
              </a:rPr>
              <a:t>centrai, </a:t>
            </a:r>
            <a:endParaRPr lang="lt-LT" sz="1700" dirty="0" smtClean="0"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lt-LT" sz="1700" dirty="0" smtClean="0">
                <a:cs typeface="Times New Roman" panose="02020603050405020304" pitchFamily="18" charset="0"/>
              </a:rPr>
              <a:t>Naujai įkurtos 6 STEAM </a:t>
            </a:r>
            <a:r>
              <a:rPr lang="lt-LT" sz="1700" dirty="0">
                <a:cs typeface="Times New Roman" panose="02020603050405020304" pitchFamily="18" charset="0"/>
              </a:rPr>
              <a:t>(gamtos mokslų) </a:t>
            </a:r>
            <a:r>
              <a:rPr lang="lt-LT" sz="1700" dirty="0" smtClean="0">
                <a:cs typeface="Times New Roman" panose="02020603050405020304" pitchFamily="18" charset="0"/>
              </a:rPr>
              <a:t>laboratorijos ir dar </a:t>
            </a:r>
            <a:r>
              <a:rPr lang="lt-LT" sz="1700" dirty="0">
                <a:cs typeface="Times New Roman" panose="02020603050405020304" pitchFamily="18" charset="0"/>
              </a:rPr>
              <a:t>2 </a:t>
            </a:r>
            <a:r>
              <a:rPr lang="lt-LT" sz="1700" dirty="0" smtClean="0">
                <a:cs typeface="Times New Roman" panose="02020603050405020304" pitchFamily="18" charset="0"/>
              </a:rPr>
              <a:t>aprūpintos priemonėmis,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lt-LT" sz="1700" dirty="0" smtClean="0">
                <a:cs typeface="Times New Roman" panose="02020603050405020304" pitchFamily="18" charset="0"/>
              </a:rPr>
              <a:t>6 specializuotos </a:t>
            </a:r>
            <a:r>
              <a:rPr lang="lt-LT" sz="1700" dirty="0">
                <a:cs typeface="Times New Roman" panose="02020603050405020304" pitchFamily="18" charset="0"/>
              </a:rPr>
              <a:t>aplinkos (fizikos ir inžinerijos laboratorijos, IT, </a:t>
            </a:r>
            <a:r>
              <a:rPr lang="lt-LT" sz="1700" dirty="0" err="1">
                <a:cs typeface="Times New Roman" panose="02020603050405020304" pitchFamily="18" charset="0"/>
              </a:rPr>
              <a:t>robotikos</a:t>
            </a:r>
            <a:r>
              <a:rPr lang="lt-LT" sz="1700" dirty="0">
                <a:cs typeface="Times New Roman" panose="02020603050405020304" pitchFamily="18" charset="0"/>
              </a:rPr>
              <a:t>, biologijos klasės ir kt</a:t>
            </a:r>
            <a:r>
              <a:rPr lang="lt-LT" sz="1700" dirty="0" smtClean="0">
                <a:cs typeface="Times New Roman" panose="02020603050405020304" pitchFamily="18" charset="0"/>
              </a:rPr>
              <a:t>.);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lt-LT" sz="1700" dirty="0" smtClean="0">
                <a:cs typeface="Times New Roman" panose="02020603050405020304" pitchFamily="18" charset="0"/>
              </a:rPr>
              <a:t>11 X klasių;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lt-LT" sz="1700" dirty="0" smtClean="0">
                <a:cs typeface="Times New Roman" panose="02020603050405020304" pitchFamily="18" charset="0"/>
              </a:rPr>
              <a:t>Papildomai bus įsigyta ~ 1200 kompiuterių.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lt-LT" sz="1700" b="1" dirty="0">
                <a:cs typeface="Times New Roman" panose="02020603050405020304" pitchFamily="18" charset="0"/>
              </a:rPr>
              <a:t>Projektavimas ir kitos inžinerinės paslaugos </a:t>
            </a:r>
            <a:r>
              <a:rPr lang="lt-LT" sz="1700" b="1" dirty="0" smtClean="0">
                <a:cs typeface="Times New Roman" panose="02020603050405020304" pitchFamily="18" charset="0"/>
              </a:rPr>
              <a:t>&gt;1 mln. </a:t>
            </a:r>
            <a:r>
              <a:rPr lang="lt-LT" sz="1700" b="1" dirty="0" err="1" smtClean="0">
                <a:cs typeface="Times New Roman" panose="02020603050405020304" pitchFamily="18" charset="0"/>
              </a:rPr>
              <a:t>Eur</a:t>
            </a:r>
            <a:r>
              <a:rPr lang="lt-LT" sz="1700" b="1" dirty="0" smtClean="0">
                <a:cs typeface="Times New Roman" panose="02020603050405020304" pitchFamily="18" charset="0"/>
              </a:rPr>
              <a:t>.</a:t>
            </a:r>
            <a:endParaRPr lang="lt-LT" sz="1700" b="1" dirty="0">
              <a:cs typeface="Times New Roman" panose="02020603050405020304" pitchFamily="18" charset="0"/>
            </a:endParaRPr>
          </a:p>
          <a:p>
            <a:pPr marL="287337" lvl="1" indent="0">
              <a:buNone/>
            </a:pPr>
            <a:endParaRPr lang="lt-LT" sz="1800" dirty="0" smtClean="0"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lt-LT" sz="1800" dirty="0" smtClean="0">
              <a:cs typeface="Times New Roman" panose="02020603050405020304" pitchFamily="18" charset="0"/>
            </a:endParaRPr>
          </a:p>
          <a:p>
            <a:endParaRPr lang="lt-LT" sz="1800" dirty="0"/>
          </a:p>
        </p:txBody>
      </p:sp>
      <p:sp>
        <p:nvSpPr>
          <p:cNvPr id="3" name="Pavadinimas 2"/>
          <p:cNvSpPr>
            <a:spLocks noGrp="1"/>
          </p:cNvSpPr>
          <p:nvPr>
            <p:ph type="title"/>
          </p:nvPr>
        </p:nvSpPr>
        <p:spPr>
          <a:xfrm>
            <a:off x="363921" y="-26126"/>
            <a:ext cx="11060999" cy="740301"/>
          </a:xfrm>
        </p:spPr>
        <p:txBody>
          <a:bodyPr>
            <a:normAutofit/>
          </a:bodyPr>
          <a:lstStyle/>
          <a:p>
            <a:pPr algn="ctr"/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TŪM INVESTICIJOS. KIETOSIOS VEIKLOS</a:t>
            </a:r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466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99753" y="1197033"/>
            <a:ext cx="11931137" cy="4948419"/>
          </a:xfrm>
        </p:spPr>
        <p:txBody>
          <a:bodyPr>
            <a:normAutofit/>
          </a:bodyPr>
          <a:lstStyle/>
          <a:p>
            <a:r>
              <a:rPr lang="lt-LT" dirty="0" smtClean="0">
                <a:cs typeface="Times New Roman" panose="02020603050405020304" pitchFamily="18" charset="0"/>
              </a:rPr>
              <a:t>Kompetencijų stiprinimas, ugdymo veiklų organizavimas, tinklo mokyklų išteklių prieinamumo gerinimas – viso numatyta </a:t>
            </a:r>
            <a:r>
              <a:rPr lang="lt-LT" b="1" dirty="0" smtClean="0">
                <a:cs typeface="Times New Roman" panose="02020603050405020304" pitchFamily="18" charset="0"/>
              </a:rPr>
              <a:t>7 190 215,45 </a:t>
            </a:r>
            <a:r>
              <a:rPr lang="lt-LT" b="1" dirty="0" err="1" smtClean="0">
                <a:cs typeface="Times New Roman" panose="02020603050405020304" pitchFamily="18" charset="0"/>
              </a:rPr>
              <a:t>Eur</a:t>
            </a:r>
            <a:r>
              <a:rPr lang="lt-LT" b="1" dirty="0">
                <a:cs typeface="Times New Roman" panose="02020603050405020304" pitchFamily="18" charset="0"/>
              </a:rPr>
              <a:t>:</a:t>
            </a:r>
            <a:endParaRPr lang="lt-LT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lt-LT" sz="2000" dirty="0" smtClean="0"/>
              <a:t>Visų mokyklų vadovų ir darbuotojų lyderystės, įtraukiojo, kultūrinio ir STEAM ugdymo kompetencijų stiprinimas (mokymai, stažuotės užsienyje: JAV (</a:t>
            </a:r>
            <a:r>
              <a:rPr lang="lt-LT" sz="2000" dirty="0" err="1" smtClean="0"/>
              <a:t>Harvardo</a:t>
            </a:r>
            <a:r>
              <a:rPr lang="lt-LT" sz="2000" dirty="0" smtClean="0"/>
              <a:t> universitetas), Šveicarija, D. Britanija (Kembridžo universitetas), Švedija, </a:t>
            </a:r>
            <a:r>
              <a:rPr lang="lt-LT" sz="2000" dirty="0" err="1" smtClean="0"/>
              <a:t>Izraeilis</a:t>
            </a:r>
            <a:r>
              <a:rPr lang="lt-LT" sz="2000" dirty="0" smtClean="0"/>
              <a:t>, Ispanija, Vokietija, Lenkija; renginiai, seminarai, </a:t>
            </a:r>
            <a:r>
              <a:rPr lang="lt-LT" sz="2000" dirty="0" err="1" smtClean="0"/>
              <a:t>koučingo</a:t>
            </a:r>
            <a:r>
              <a:rPr lang="lt-LT" sz="2000" dirty="0" smtClean="0"/>
              <a:t> sesijos ir t. t.)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lt-LT" sz="2000" dirty="0" smtClean="0"/>
              <a:t>Iki 2026 04 31 steigiami TŪM mokyklų sričių tobulinimo koordinatoriai: 5 etatai savivaldybėje ir 8,25 mokyklose (727 123,82 </a:t>
            </a:r>
            <a:r>
              <a:rPr lang="lt-LT" sz="2000" dirty="0" err="1" smtClean="0"/>
              <a:t>Eur</a:t>
            </a:r>
            <a:r>
              <a:rPr lang="lt-LT" sz="2000" dirty="0" smtClean="0"/>
              <a:t>).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lt-LT" sz="2000" dirty="0"/>
              <a:t>Matematikos dalyko grupių mažinimas I-II </a:t>
            </a:r>
            <a:r>
              <a:rPr lang="lt-LT" sz="2000" dirty="0" err="1"/>
              <a:t>gimn</a:t>
            </a:r>
            <a:r>
              <a:rPr lang="lt-LT" sz="2000" dirty="0"/>
              <a:t> kl., įgyvendinant principą „1/2 klasės – mokinio poreikiams ir rezultatams</a:t>
            </a:r>
            <a:r>
              <a:rPr lang="lt-LT" sz="2000" dirty="0" smtClean="0"/>
              <a:t>“ – papildomas matematikos pamokas dėstys lektoriai – numatyta pirkti 7360 ak. val. iš išorės (368 000,00</a:t>
            </a:r>
            <a:r>
              <a:rPr lang="lt-LT" sz="2000" dirty="0"/>
              <a:t> </a:t>
            </a:r>
            <a:r>
              <a:rPr lang="lt-LT" sz="2000" dirty="0" err="1" smtClean="0"/>
              <a:t>Eur</a:t>
            </a:r>
            <a:r>
              <a:rPr lang="lt-LT" sz="2000" dirty="0" smtClean="0"/>
              <a:t>).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lt-LT" sz="2000" dirty="0" err="1" smtClean="0"/>
              <a:t>Pavežėjimo</a:t>
            </a:r>
            <a:r>
              <a:rPr lang="lt-LT" sz="2000" dirty="0" smtClean="0"/>
              <a:t> paslauga (502 719 </a:t>
            </a:r>
            <a:r>
              <a:rPr lang="lt-LT" sz="2000" dirty="0" err="1" smtClean="0"/>
              <a:t>Eur</a:t>
            </a:r>
            <a:r>
              <a:rPr lang="lt-LT" sz="2000" dirty="0" smtClean="0"/>
              <a:t>) efektyviai </a:t>
            </a:r>
            <a:r>
              <a:rPr lang="lt-LT" sz="2000" dirty="0" err="1" smtClean="0"/>
              <a:t>tinklaveikai</a:t>
            </a:r>
            <a:r>
              <a:rPr lang="lt-LT" sz="2000" dirty="0" smtClean="0"/>
              <a:t> užtikrinti.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lt-LT" sz="2000" dirty="0" smtClean="0"/>
              <a:t>Ugdymo veiklos ir užsiėmimai (2 346 700 </a:t>
            </a:r>
            <a:r>
              <a:rPr lang="lt-LT" sz="2000" dirty="0" err="1" smtClean="0"/>
              <a:t>Eur</a:t>
            </a:r>
            <a:r>
              <a:rPr lang="lt-LT" sz="2000" dirty="0" smtClean="0"/>
              <a:t>).</a:t>
            </a:r>
            <a:endParaRPr lang="lt-LT" sz="2000" dirty="0"/>
          </a:p>
        </p:txBody>
      </p:sp>
      <p:sp>
        <p:nvSpPr>
          <p:cNvPr id="3" name="Pavadinimas 2"/>
          <p:cNvSpPr>
            <a:spLocks noGrp="1"/>
          </p:cNvSpPr>
          <p:nvPr>
            <p:ph type="title"/>
          </p:nvPr>
        </p:nvSpPr>
        <p:spPr>
          <a:xfrm>
            <a:off x="758345" y="187821"/>
            <a:ext cx="11060999" cy="810152"/>
          </a:xfrm>
        </p:spPr>
        <p:txBody>
          <a:bodyPr>
            <a:normAutofit/>
          </a:bodyPr>
          <a:lstStyle/>
          <a:p>
            <a:r>
              <a:rPr lang="lt-LT" sz="3200" b="1" dirty="0" smtClean="0"/>
              <a:t>TŪM INVESTICIJOS. MINKŠTOSIOS VEIKLOS</a:t>
            </a:r>
            <a:endParaRPr lang="lt-LT" sz="3200" b="1" dirty="0"/>
          </a:p>
        </p:txBody>
      </p:sp>
    </p:spTree>
    <p:extLst>
      <p:ext uri="{BB962C8B-B14F-4D97-AF65-F5344CB8AC3E}">
        <p14:creationId xmlns:p14="http://schemas.microsoft.com/office/powerpoint/2010/main" val="35600135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99753" y="1130531"/>
            <a:ext cx="12092247" cy="5014921"/>
          </a:xfrm>
        </p:spPr>
        <p:txBody>
          <a:bodyPr>
            <a:normAutofit/>
          </a:bodyPr>
          <a:lstStyle/>
          <a:p>
            <a:r>
              <a:rPr lang="lt-LT" dirty="0" smtClean="0">
                <a:cs typeface="Times New Roman" panose="02020603050405020304" pitchFamily="18" charset="0"/>
              </a:rPr>
              <a:t>Rezervinis mokytojo padėjėjo etatas.</a:t>
            </a:r>
          </a:p>
          <a:p>
            <a:pPr marL="0" indent="0">
              <a:buNone/>
            </a:pPr>
            <a:endParaRPr lang="lt-LT" dirty="0" smtClean="0">
              <a:cs typeface="Times New Roman" panose="02020603050405020304" pitchFamily="18" charset="0"/>
            </a:endParaRPr>
          </a:p>
          <a:p>
            <a:r>
              <a:rPr lang="lt-LT" dirty="0" smtClean="0">
                <a:cs typeface="Times New Roman" panose="02020603050405020304" pitchFamily="18" charset="0"/>
              </a:rPr>
              <a:t>KŠIC mokymai.</a:t>
            </a:r>
          </a:p>
          <a:p>
            <a:pPr marL="0" indent="0">
              <a:buNone/>
            </a:pPr>
            <a:endParaRPr lang="lt-LT" dirty="0" smtClean="0">
              <a:cs typeface="Times New Roman" panose="02020603050405020304" pitchFamily="18" charset="0"/>
            </a:endParaRPr>
          </a:p>
          <a:p>
            <a:r>
              <a:rPr lang="lt-LT" dirty="0" smtClean="0">
                <a:cs typeface="Times New Roman" panose="02020603050405020304" pitchFamily="18" charset="0"/>
              </a:rPr>
              <a:t>PPT konsultavimas (naujos patalpos).</a:t>
            </a:r>
          </a:p>
          <a:p>
            <a:pPr marL="0" indent="0">
              <a:buNone/>
            </a:pPr>
            <a:endParaRPr lang="lt-LT" dirty="0">
              <a:cs typeface="Times New Roman" panose="02020603050405020304" pitchFamily="18" charset="0"/>
            </a:endParaRPr>
          </a:p>
          <a:p>
            <a:r>
              <a:rPr lang="lt-LT" dirty="0" smtClean="0">
                <a:cs typeface="Times New Roman" panose="02020603050405020304" pitchFamily="18" charset="0"/>
              </a:rPr>
              <a:t>Patalpų atnaujinimas, priemonių įsigijimas. </a:t>
            </a:r>
          </a:p>
          <a:p>
            <a:endParaRPr lang="lt-LT" dirty="0" smtClean="0">
              <a:cs typeface="Times New Roman" panose="02020603050405020304" pitchFamily="18" charset="0"/>
            </a:endParaRPr>
          </a:p>
          <a:p>
            <a:r>
              <a:rPr lang="lt-LT" dirty="0" smtClean="0">
                <a:cs typeface="Times New Roman" panose="02020603050405020304" pitchFamily="18" charset="0"/>
              </a:rPr>
              <a:t>Komandinis darbas (Regioninis centras, KŠIC, PPT, mokyklos (ypatingai turinčios atviras klases, TŪM), Švietimo skyrius.</a:t>
            </a:r>
          </a:p>
          <a:p>
            <a:r>
              <a:rPr lang="lt-LT" smtClean="0">
                <a:cs typeface="Times New Roman" panose="02020603050405020304" pitchFamily="18" charset="0"/>
              </a:rPr>
              <a:t>...</a:t>
            </a:r>
            <a:endParaRPr lang="lt-LT" dirty="0" smtClean="0">
              <a:cs typeface="Times New Roman" panose="02020603050405020304" pitchFamily="18" charset="0"/>
            </a:endParaRPr>
          </a:p>
        </p:txBody>
      </p:sp>
      <p:sp>
        <p:nvSpPr>
          <p:cNvPr id="3" name="Pavadinimas 2"/>
          <p:cNvSpPr>
            <a:spLocks noGrp="1"/>
          </p:cNvSpPr>
          <p:nvPr>
            <p:ph type="title"/>
          </p:nvPr>
        </p:nvSpPr>
        <p:spPr>
          <a:xfrm>
            <a:off x="758345" y="187821"/>
            <a:ext cx="11060999" cy="810152"/>
          </a:xfrm>
        </p:spPr>
        <p:txBody>
          <a:bodyPr>
            <a:normAutofit/>
          </a:bodyPr>
          <a:lstStyle/>
          <a:p>
            <a:pPr algn="ctr"/>
            <a:r>
              <a:rPr lang="lt-LT" sz="3200" b="1" dirty="0" smtClean="0"/>
              <a:t>ĮTRAUKTIES PRINCIPAS ŠVIETIME </a:t>
            </a:r>
            <a:endParaRPr lang="lt-LT" sz="3200" b="1" dirty="0"/>
          </a:p>
        </p:txBody>
      </p:sp>
    </p:spTree>
    <p:extLst>
      <p:ext uri="{BB962C8B-B14F-4D97-AF65-F5344CB8AC3E}">
        <p14:creationId xmlns:p14="http://schemas.microsoft.com/office/powerpoint/2010/main" val="28281511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533292" y="2751993"/>
            <a:ext cx="4914900" cy="1198422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Jei norite turėti tai, ko niekada neturėjote, turite padaryti tai, ko niekada nedarėte. </a:t>
            </a:r>
            <a:br>
              <a:rPr lang="lt-LT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t-LT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Coco</a:t>
            </a:r>
            <a:r>
              <a:rPr lang="lt-LT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Chanel)</a:t>
            </a:r>
            <a:endParaRPr lang="lt-LT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MPj0439482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070" y="1340769"/>
            <a:ext cx="3516922" cy="433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1165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Diagrama 15"/>
          <p:cNvGraphicFramePr>
            <a:graphicFrameLocks/>
          </p:cNvGraphicFramePr>
          <p:nvPr>
            <p:extLst/>
          </p:nvPr>
        </p:nvGraphicFramePr>
        <p:xfrm>
          <a:off x="580053" y="766618"/>
          <a:ext cx="10909984" cy="5320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avadinimas 2"/>
          <p:cNvSpPr>
            <a:spLocks noGrp="1"/>
          </p:cNvSpPr>
          <p:nvPr>
            <p:ph type="title"/>
          </p:nvPr>
        </p:nvSpPr>
        <p:spPr>
          <a:xfrm>
            <a:off x="580052" y="144523"/>
            <a:ext cx="11060999" cy="810152"/>
          </a:xfrm>
        </p:spPr>
        <p:txBody>
          <a:bodyPr>
            <a:normAutofit/>
          </a:bodyPr>
          <a:lstStyle/>
          <a:p>
            <a:pPr algn="ctr"/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BENDRO IR SUP MOKINIŲ SKAIČIAUS KAITA IKIMOKYKLINĖSE ĮSTAIGOSE</a:t>
            </a:r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Tiesioji rodyklės jungtis 18"/>
          <p:cNvCxnSpPr/>
          <p:nvPr/>
        </p:nvCxnSpPr>
        <p:spPr>
          <a:xfrm flipV="1">
            <a:off x="8283861" y="3398116"/>
            <a:ext cx="714375" cy="571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TextBox 7"/>
          <p:cNvSpPr txBox="1"/>
          <p:nvPr/>
        </p:nvSpPr>
        <p:spPr>
          <a:xfrm>
            <a:off x="8282200" y="3615696"/>
            <a:ext cx="1145148" cy="46166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2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1562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1,15</a:t>
            </a:r>
            <a:r>
              <a:rPr kumimoji="0" lang="lt-L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lt-LT" sz="12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proc.</a:t>
            </a:r>
          </a:p>
        </p:txBody>
      </p:sp>
      <p:cxnSp>
        <p:nvCxnSpPr>
          <p:cNvPr id="21" name="Tiesioji rodyklės jungtis 20"/>
          <p:cNvCxnSpPr/>
          <p:nvPr/>
        </p:nvCxnSpPr>
        <p:spPr>
          <a:xfrm>
            <a:off x="5677857" y="3521747"/>
            <a:ext cx="658316" cy="939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2" name="TextBox 9"/>
          <p:cNvSpPr txBox="1"/>
          <p:nvPr/>
        </p:nvSpPr>
        <p:spPr>
          <a:xfrm>
            <a:off x="5625497" y="3737589"/>
            <a:ext cx="1145148" cy="46166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2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403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2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-1,15</a:t>
            </a:r>
            <a:r>
              <a:rPr kumimoji="0" lang="lt-LT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lt-LT" sz="12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proc.</a:t>
            </a:r>
          </a:p>
        </p:txBody>
      </p:sp>
      <p:cxnSp>
        <p:nvCxnSpPr>
          <p:cNvPr id="23" name="Tiesioji rodyklės jungtis 22"/>
          <p:cNvCxnSpPr/>
          <p:nvPr/>
        </p:nvCxnSpPr>
        <p:spPr>
          <a:xfrm flipV="1">
            <a:off x="3066853" y="3445864"/>
            <a:ext cx="786442" cy="20717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TextBox 12"/>
          <p:cNvSpPr txBox="1"/>
          <p:nvPr/>
        </p:nvSpPr>
        <p:spPr>
          <a:xfrm>
            <a:off x="2968794" y="3813472"/>
            <a:ext cx="1145148" cy="46166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2131</a:t>
            </a:r>
            <a:endParaRPr kumimoji="0" lang="lt-LT" sz="1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2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18,29</a:t>
            </a:r>
            <a:r>
              <a:rPr kumimoji="0" lang="lt-LT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lt-LT" sz="12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proc.</a:t>
            </a:r>
          </a:p>
        </p:txBody>
      </p:sp>
      <p:cxnSp>
        <p:nvCxnSpPr>
          <p:cNvPr id="25" name="Tiesioji rodyklės jungtis 24"/>
          <p:cNvCxnSpPr/>
          <p:nvPr/>
        </p:nvCxnSpPr>
        <p:spPr>
          <a:xfrm flipV="1">
            <a:off x="8312810" y="1790253"/>
            <a:ext cx="714375" cy="571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Tiesioji rodyklės jungtis 25"/>
          <p:cNvCxnSpPr/>
          <p:nvPr/>
        </p:nvCxnSpPr>
        <p:spPr>
          <a:xfrm>
            <a:off x="5621798" y="1740255"/>
            <a:ext cx="714375" cy="4999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Tiesioji rodyklės jungtis 26"/>
          <p:cNvCxnSpPr/>
          <p:nvPr/>
        </p:nvCxnSpPr>
        <p:spPr>
          <a:xfrm>
            <a:off x="3066853" y="2003013"/>
            <a:ext cx="786442" cy="1409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8" name="TextBox 16"/>
          <p:cNvSpPr txBox="1"/>
          <p:nvPr/>
        </p:nvSpPr>
        <p:spPr>
          <a:xfrm>
            <a:off x="8283861" y="2012833"/>
            <a:ext cx="1145148" cy="46166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325</a:t>
            </a:r>
            <a:endParaRPr kumimoji="0" lang="lt-LT" sz="12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8,8</a:t>
            </a:r>
            <a:r>
              <a:rPr kumimoji="0" lang="lt-LT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lt-LT" sz="12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proc.</a:t>
            </a:r>
          </a:p>
        </p:txBody>
      </p:sp>
      <p:sp>
        <p:nvSpPr>
          <p:cNvPr id="29" name="TextBox 17"/>
          <p:cNvSpPr txBox="1"/>
          <p:nvPr/>
        </p:nvSpPr>
        <p:spPr>
          <a:xfrm>
            <a:off x="5621798" y="2043165"/>
            <a:ext cx="1145148" cy="46166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-20</a:t>
            </a:r>
            <a:endParaRPr kumimoji="0" lang="lt-LT" sz="1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2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-0,54</a:t>
            </a:r>
            <a:r>
              <a:rPr kumimoji="0" lang="lt-LT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lt-LT" sz="12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proc.</a:t>
            </a:r>
          </a:p>
        </p:txBody>
      </p:sp>
      <p:sp>
        <p:nvSpPr>
          <p:cNvPr id="30" name="TextBox 18"/>
          <p:cNvSpPr txBox="1"/>
          <p:nvPr/>
        </p:nvSpPr>
        <p:spPr>
          <a:xfrm>
            <a:off x="2988196" y="2255658"/>
            <a:ext cx="1145148" cy="46166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-26</a:t>
            </a:r>
            <a:endParaRPr kumimoji="0" lang="lt-LT" sz="1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2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-0,7</a:t>
            </a:r>
            <a:r>
              <a:rPr kumimoji="0" lang="lt-LT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lt-LT" sz="12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proc.</a:t>
            </a:r>
          </a:p>
        </p:txBody>
      </p:sp>
    </p:spTree>
    <p:extLst>
      <p:ext uri="{BB962C8B-B14F-4D97-AF65-F5344CB8AC3E}">
        <p14:creationId xmlns:p14="http://schemas.microsoft.com/office/powerpoint/2010/main" val="2223233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vadinimas 2"/>
          <p:cNvSpPr>
            <a:spLocks noGrp="1"/>
          </p:cNvSpPr>
          <p:nvPr>
            <p:ph type="title"/>
          </p:nvPr>
        </p:nvSpPr>
        <p:spPr>
          <a:xfrm>
            <a:off x="99753" y="0"/>
            <a:ext cx="12028516" cy="814647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DIDELIŲ IR L. DIDELIŲ SUP MOKINIŲ PASISKIRSTYMAS BU IR SPECIALIOSIOSE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MOKYKLOSE</a:t>
            </a:r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5436230"/>
              </p:ext>
            </p:extLst>
          </p:nvPr>
        </p:nvGraphicFramePr>
        <p:xfrm>
          <a:off x="390698" y="1166153"/>
          <a:ext cx="8092599" cy="461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483297" y="1732265"/>
            <a:ext cx="334571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2200" dirty="0" smtClean="0"/>
              <a:t>Didėja </a:t>
            </a:r>
            <a:r>
              <a:rPr lang="lt-LT" sz="2200" dirty="0"/>
              <a:t>didelių ir l. </a:t>
            </a:r>
            <a:r>
              <a:rPr lang="lt-LT" sz="2200" dirty="0" smtClean="0"/>
              <a:t>didelių SUP mokinių skaičius BUM;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t-LT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2200" dirty="0" smtClean="0"/>
              <a:t>Didėja mokinių, turinčių </a:t>
            </a:r>
            <a:r>
              <a:rPr lang="lt-LT" sz="2200" i="1" dirty="0" smtClean="0"/>
              <a:t>elgesio ir emocijų sutrikimus bei kompleksines negalias,</a:t>
            </a:r>
            <a:r>
              <a:rPr lang="lt-LT" sz="2200" dirty="0" smtClean="0"/>
              <a:t> skaičius.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t-LT" sz="2200" dirty="0"/>
          </a:p>
        </p:txBody>
      </p:sp>
    </p:spTree>
    <p:extLst>
      <p:ext uri="{BB962C8B-B14F-4D97-AF65-F5344CB8AC3E}">
        <p14:creationId xmlns:p14="http://schemas.microsoft.com/office/powerpoint/2010/main" val="746753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vadinimas 2"/>
          <p:cNvSpPr>
            <a:spLocks noGrp="1"/>
          </p:cNvSpPr>
          <p:nvPr>
            <p:ph type="title"/>
          </p:nvPr>
        </p:nvSpPr>
        <p:spPr>
          <a:xfrm>
            <a:off x="163484" y="129309"/>
            <a:ext cx="12028516" cy="814647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DIDELIŲ IR L. DIDELIŲ SUP MOKINIŲ PASISKIRSTYMAS 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IKIMOKYKLINĖSE ĮSTAIGOSE IR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SPECIALIOSIOSE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MOKYKLOSE</a:t>
            </a:r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Diagrama 6"/>
          <p:cNvGraphicFramePr>
            <a:graphicFrameLocks/>
          </p:cNvGraphicFramePr>
          <p:nvPr>
            <p:extLst/>
          </p:nvPr>
        </p:nvGraphicFramePr>
        <p:xfrm>
          <a:off x="1672417" y="1182253"/>
          <a:ext cx="9010650" cy="4946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5405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vadinimas 2"/>
          <p:cNvSpPr>
            <a:spLocks noGrp="1"/>
          </p:cNvSpPr>
          <p:nvPr>
            <p:ph type="title"/>
          </p:nvPr>
        </p:nvSpPr>
        <p:spPr>
          <a:xfrm>
            <a:off x="546801" y="0"/>
            <a:ext cx="11060999" cy="806335"/>
          </a:xfrm>
        </p:spPr>
        <p:txBody>
          <a:bodyPr>
            <a:normAutofit/>
          </a:bodyPr>
          <a:lstStyle/>
          <a:p>
            <a:pPr algn="ctr"/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ĮTRAUKIOJO UGDYMO ĮGYVENDINIMO PRIORITETAI</a:t>
            </a:r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945449188"/>
              </p:ext>
            </p:extLst>
          </p:nvPr>
        </p:nvGraphicFramePr>
        <p:xfrm>
          <a:off x="685338" y="952423"/>
          <a:ext cx="1062320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dyklė dešinėn 4"/>
          <p:cNvSpPr/>
          <p:nvPr/>
        </p:nvSpPr>
        <p:spPr>
          <a:xfrm>
            <a:off x="4048298" y="2435629"/>
            <a:ext cx="274320" cy="399011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6" name="Rodyklė dešinėn 5"/>
          <p:cNvSpPr/>
          <p:nvPr/>
        </p:nvSpPr>
        <p:spPr>
          <a:xfrm>
            <a:off x="7685578" y="2435628"/>
            <a:ext cx="274320" cy="399011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" name="Rodyklė dešinėn 6"/>
          <p:cNvSpPr/>
          <p:nvPr/>
        </p:nvSpPr>
        <p:spPr>
          <a:xfrm rot="5400000">
            <a:off x="9412778" y="3462250"/>
            <a:ext cx="274320" cy="399011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8" name="Rodyklė dešinėn 7"/>
          <p:cNvSpPr/>
          <p:nvPr/>
        </p:nvSpPr>
        <p:spPr>
          <a:xfrm rot="10800000">
            <a:off x="7668951" y="4587240"/>
            <a:ext cx="274320" cy="399011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" name="Rodyklė dešinėn 8"/>
          <p:cNvSpPr/>
          <p:nvPr/>
        </p:nvSpPr>
        <p:spPr>
          <a:xfrm rot="10800000">
            <a:off x="4029359" y="4587241"/>
            <a:ext cx="274320" cy="399011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27193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vadinimas 2"/>
          <p:cNvSpPr>
            <a:spLocks noGrp="1"/>
          </p:cNvSpPr>
          <p:nvPr>
            <p:ph type="title"/>
          </p:nvPr>
        </p:nvSpPr>
        <p:spPr>
          <a:xfrm>
            <a:off x="0" y="74815"/>
            <a:ext cx="12192000" cy="4488872"/>
          </a:xfrm>
        </p:spPr>
        <p:txBody>
          <a:bodyPr>
            <a:normAutofit/>
          </a:bodyPr>
          <a:lstStyle/>
          <a:p>
            <a:pPr algn="ctr"/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2023–2024 IR 2024–2025 MOKSLO METŲ PASIRENGIMO ĮGYVENDINTI ĮTRAUKŲJĮ UGDYMĄ </a:t>
            </a:r>
            <a:r>
              <a:rPr lang="lt-LT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KAUNO MIESTO SAVIVALDYBĖS </a:t>
            </a:r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IKIMOKYKLINIO IR BENDROJO UGDYMO MOKYKLOSE VEIKSMŲ </a:t>
            </a: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PLANAS</a:t>
            </a:r>
            <a:r>
              <a:rPr lang="lt-LT" b="1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678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vadinimas 2"/>
          <p:cNvSpPr>
            <a:spLocks noGrp="1"/>
          </p:cNvSpPr>
          <p:nvPr>
            <p:ph type="title"/>
          </p:nvPr>
        </p:nvSpPr>
        <p:spPr>
          <a:xfrm>
            <a:off x="546802" y="74815"/>
            <a:ext cx="11060999" cy="3042458"/>
          </a:xfrm>
        </p:spPr>
        <p:txBody>
          <a:bodyPr>
            <a:normAutofit/>
          </a:bodyPr>
          <a:lstStyle/>
          <a:p>
            <a:pPr algn="ctr"/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REGIONINIS SPECIALIOJO UGDYMO CENTRAS KAUNO MIESTO SAVIVALDYBĖJE</a:t>
            </a:r>
            <a:endParaRPr lang="lt-L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406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546803" y="1022465"/>
            <a:ext cx="11060998" cy="5466183"/>
          </a:xfrm>
        </p:spPr>
        <p:txBody>
          <a:bodyPr>
            <a:normAutofit/>
          </a:bodyPr>
          <a:lstStyle/>
          <a:p>
            <a:pPr algn="just"/>
            <a:r>
              <a:rPr lang="nn-NO" dirty="0"/>
              <a:t>2023 m. kovo 2 d. Nr. </a:t>
            </a:r>
            <a:r>
              <a:rPr lang="nn-NO" dirty="0" smtClean="0"/>
              <a:t>V-251</a:t>
            </a:r>
            <a:r>
              <a:rPr lang="lt-LT" dirty="0"/>
              <a:t> </a:t>
            </a:r>
            <a:r>
              <a:rPr lang="lt-LT" dirty="0" smtClean="0"/>
              <a:t>„Dėl specialiųjų mokyklų, siūlomų pertvarkyti į Regioninius specialiojo ugdymo centrus, sąrašo patvirtinimo“ – iš viso Lietuvoje planuojami 8 Regioniniai centrai; Kaune – Kauno </a:t>
            </a:r>
            <a:r>
              <a:rPr lang="lt-LT" dirty="0" err="1" smtClean="0"/>
              <a:t>šv.</a:t>
            </a:r>
            <a:r>
              <a:rPr lang="lt-LT" dirty="0" smtClean="0"/>
              <a:t> Roko mokykla.</a:t>
            </a:r>
          </a:p>
          <a:p>
            <a:pPr algn="just"/>
            <a:r>
              <a:rPr lang="lt-LT" dirty="0"/>
              <a:t>Kauno </a:t>
            </a:r>
            <a:r>
              <a:rPr lang="lt-LT" dirty="0" err="1"/>
              <a:t>šv.</a:t>
            </a:r>
            <a:r>
              <a:rPr lang="lt-LT" dirty="0"/>
              <a:t> Roko mokyklai – Regioninio centro kūrimui (infrastruktūrai) planuojama skirti 975 tūkst. </a:t>
            </a:r>
            <a:r>
              <a:rPr lang="lt-LT" dirty="0" err="1"/>
              <a:t>Eur</a:t>
            </a:r>
            <a:r>
              <a:rPr lang="lt-LT" dirty="0" smtClean="0"/>
              <a:t>.</a:t>
            </a:r>
          </a:p>
          <a:p>
            <a:pPr algn="just"/>
            <a:r>
              <a:rPr lang="lt-LT" dirty="0"/>
              <a:t>Regioninis centras, vykdydamas funkcijas, turi užtikrinti lygiavertį paslaugų prieinamumą viso regiono (Kauno m., bet ir  Kauno r., Prienų r., Birštono savivaldybės) Mokykloms ir Mokiniams. Kauno </a:t>
            </a:r>
            <a:r>
              <a:rPr lang="lt-LT" dirty="0" err="1"/>
              <a:t>šv.</a:t>
            </a:r>
            <a:r>
              <a:rPr lang="lt-LT" dirty="0"/>
              <a:t> Roko mokykla aptarnaus ~77 000 mokinių, steigiama ~15 etatų</a:t>
            </a:r>
            <a:r>
              <a:rPr lang="lt-LT" dirty="0" smtClean="0"/>
              <a:t>.</a:t>
            </a:r>
          </a:p>
          <a:p>
            <a:pPr algn="just"/>
            <a:r>
              <a:rPr lang="lt-LT" b="1" dirty="0" smtClean="0"/>
              <a:t>Regioninio </a:t>
            </a:r>
            <a:r>
              <a:rPr lang="lt-LT" b="1" dirty="0"/>
              <a:t>centro tikslas </a:t>
            </a:r>
            <a:r>
              <a:rPr lang="lt-LT" dirty="0"/>
              <a:t>– skatinti </a:t>
            </a:r>
            <a:r>
              <a:rPr lang="lt-LT" dirty="0" err="1"/>
              <a:t>įtraukųjį</a:t>
            </a:r>
            <a:r>
              <a:rPr lang="lt-LT" dirty="0"/>
              <a:t> ugdymą regione padedant regiono Mokyklų bendruomenėms veiksmingai praktikoje taikyti </a:t>
            </a:r>
            <a:r>
              <a:rPr lang="lt-LT" dirty="0" err="1"/>
              <a:t>įtraukties</a:t>
            </a:r>
            <a:r>
              <a:rPr lang="lt-LT" dirty="0"/>
              <a:t> švietime principą ir ugdyti Regioniniame centre didelių ir labai didelių specialiųjų ugdymosi poreikių turinčius mokinius.</a:t>
            </a:r>
          </a:p>
        </p:txBody>
      </p:sp>
      <p:sp>
        <p:nvSpPr>
          <p:cNvPr id="3" name="Pavadinimas 2"/>
          <p:cNvSpPr>
            <a:spLocks noGrp="1"/>
          </p:cNvSpPr>
          <p:nvPr>
            <p:ph type="title"/>
          </p:nvPr>
        </p:nvSpPr>
        <p:spPr>
          <a:xfrm>
            <a:off x="546802" y="74815"/>
            <a:ext cx="11060999" cy="756458"/>
          </a:xfrm>
        </p:spPr>
        <p:txBody>
          <a:bodyPr>
            <a:normAutofit/>
          </a:bodyPr>
          <a:lstStyle/>
          <a:p>
            <a:pPr algn="ctr"/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REGIONINIO SPECIALIOJO UGDYMO CENTRO KŪRIMAS KAUNO MIESTO SAVIVALDYBĖJE</a:t>
            </a:r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50668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ppt/theme/themeOverride1.xml><?xml version="1.0" encoding="utf-8"?>
<a:themeOverride xmlns:a="http://schemas.openxmlformats.org/drawingml/2006/main">
  <a:clrScheme name="Kaunas auga">
    <a:dk1>
      <a:srgbClr val="262626"/>
    </a:dk1>
    <a:lt1>
      <a:sysClr val="window" lastClr="FFFFFF"/>
    </a:lt1>
    <a:dk2>
      <a:srgbClr val="0054A5"/>
    </a:dk2>
    <a:lt2>
      <a:srgbClr val="E7E6E6"/>
    </a:lt2>
    <a:accent1>
      <a:srgbClr val="0054A5"/>
    </a:accent1>
    <a:accent2>
      <a:srgbClr val="00A875"/>
    </a:accent2>
    <a:accent3>
      <a:srgbClr val="7F7F7F"/>
    </a:accent3>
    <a:accent4>
      <a:srgbClr val="FCB813"/>
    </a:accent4>
    <a:accent5>
      <a:srgbClr val="EF566D"/>
    </a:accent5>
    <a:accent6>
      <a:srgbClr val="AEABAB"/>
    </a:accent6>
    <a:hlink>
      <a:srgbClr val="0054A5"/>
    </a:hlink>
    <a:folHlink>
      <a:srgbClr val="AEABA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1430</TotalTime>
  <Words>1750</Words>
  <Application>Microsoft Office PowerPoint</Application>
  <PresentationFormat>Plačiaekranė</PresentationFormat>
  <Paragraphs>196</Paragraphs>
  <Slides>24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7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24</vt:i4>
      </vt:variant>
    </vt:vector>
  </HeadingPairs>
  <TitlesOfParts>
    <vt:vector size="32" baseType="lpstr">
      <vt:lpstr>Arial</vt:lpstr>
      <vt:lpstr>Calibri</vt:lpstr>
      <vt:lpstr>Courier New</vt:lpstr>
      <vt:lpstr>Open Sans</vt:lpstr>
      <vt:lpstr>Open Sans ExtraBold</vt:lpstr>
      <vt:lpstr>Times New Roman</vt:lpstr>
      <vt:lpstr>Wingdings</vt:lpstr>
      <vt:lpstr>1_Office Theme</vt:lpstr>
      <vt:lpstr>ĮTRAUKIOJO UGDYMO ĮGYVENDINIMO PAGRINDINIAI ASPEKTAI</vt:lpstr>
      <vt:lpstr>BENDRO IR SUP MOKINIŲ SKAIČIAUS KAITA</vt:lpstr>
      <vt:lpstr>BENDRO IR SUP MOKINIŲ SKAIČIAUS KAITA IKIMOKYKLINĖSE ĮSTAIGOSE</vt:lpstr>
      <vt:lpstr>DIDELIŲ IR L. DIDELIŲ SUP MOKINIŲ PASISKIRSTYMAS BU IR SPECIALIOSIOSE MOKYKLOSE</vt:lpstr>
      <vt:lpstr>DIDELIŲ IR L. DIDELIŲ SUP MOKINIŲ PASISKIRSTYMAS IKIMOKYKLINĖSE ĮSTAIGOSE IR SPECIALIOSIOSE MOKYKLOSE</vt:lpstr>
      <vt:lpstr>ĮTRAUKIOJO UGDYMO ĮGYVENDINIMO PRIORITETAI</vt:lpstr>
      <vt:lpstr>2023–2024 IR 2024–2025 MOKSLO METŲ PASIRENGIMO ĮGYVENDINTI ĮTRAUKŲJĮ UGDYMĄ KAUNO MIESTO SAVIVALDYBĖS IKIMOKYKLINIO IR BENDROJO UGDYMO MOKYKLOSE VEIKSMŲ PLANAS  </vt:lpstr>
      <vt:lpstr>REGIONINIS SPECIALIOJO UGDYMO CENTRAS KAUNO MIESTO SAVIVALDYBĖJE</vt:lpstr>
      <vt:lpstr>REGIONINIO SPECIALIOJO UGDYMO CENTRO KŪRIMAS KAUNO MIESTO SAVIVALDYBĖJE</vt:lpstr>
      <vt:lpstr>REGIONINIO CENTRO UŽDAVINIAI</vt:lpstr>
      <vt:lpstr>ATVIRŲJŲ KLASIŲ STEIGIMAS KAUNO MIESTO BENDROJO UGDYMO MOKYKOSE </vt:lpstr>
      <vt:lpstr>PROJEKTO DĖL ATVIRŲJŲ KLASIŲ STEIGIMO PLANO (PĮP) REIKALAVIMAI</vt:lpstr>
      <vt:lpstr>ATVIROSIOS KLASĖS POŽYMIAI</vt:lpstr>
      <vt:lpstr>ATVIRŲJŲ KLASIŲ UGDYMO ORGANIZAVIMO MODELIAI</vt:lpstr>
      <vt:lpstr>ATVIRŲJŲ KLASIŲ UGDYMO ORGANIZAVIMO MODELIAI</vt:lpstr>
      <vt:lpstr>LĖŠOS ATVIROSIOMS KLASĖMS  (Finansavimą gautume dviem metams – 995 472 Eur)</vt:lpstr>
      <vt:lpstr>TŪKSTANTMEČIO MOKYKLŲ PROGRAMA (TŪM)</vt:lpstr>
      <vt:lpstr>„TŪKSTANTMEČIO MOKYKLOS“ (TŪM) PROGRAMA KAUNE</vt:lpstr>
      <vt:lpstr>TŪKSTANTMEČIO MOKYKLOS</vt:lpstr>
      <vt:lpstr>„PowerPoint“ pateiktis</vt:lpstr>
      <vt:lpstr>TŪM INVESTICIJOS. KIETOSIOS VEIKLOS</vt:lpstr>
      <vt:lpstr>TŪM INVESTICIJOS. MINKŠTOSIOS VEIKLOS</vt:lpstr>
      <vt:lpstr>ĮTRAUKTIES PRINCIPAS ŠVIETIME </vt:lpstr>
      <vt:lpstr>Jei norite turėti tai, ko niekada neturėjote, turite padaryti tai, ko niekada nedarėte.  (Coco Chanel)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Jolita Sakaliūnienė</cp:lastModifiedBy>
  <cp:revision>122</cp:revision>
  <dcterms:created xsi:type="dcterms:W3CDTF">2023-01-16T12:10:31Z</dcterms:created>
  <dcterms:modified xsi:type="dcterms:W3CDTF">2023-06-20T10:39:06Z</dcterms:modified>
</cp:coreProperties>
</file>